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6858000" cy="12192000"/>
  <p:notesSz cx="6858000" cy="9144000"/>
  <p:embeddedFontLst>
    <p:embeddedFont>
      <p:font typeface="Calibri" panose="020F0502020204030204" pitchFamily="34" charset="0"/>
      <p:regular r:id="rId4"/>
      <p:bold r:id="rId5"/>
      <p:italic r:id="rId6"/>
      <p:boldItalic r:id="rId7"/>
    </p:embeddedFont>
    <p:embeddedFont>
      <p:font typeface="Tahoma" panose="020B0604030504040204" pitchFamily="34" charset="0"/>
      <p:regular r:id="rId8"/>
      <p:bold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 roundtripDataSignature="AMtx7miVgTTGC7HN1DCzNRexLZOQvdY7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976A96-125C-4A93-862C-2D2D4AC65F12}">
  <a:tblStyle styleId="{9A976A96-125C-4A93-862C-2D2D4AC65F1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1882" y="-83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5" Type="http://schemas.openxmlformats.org/officeDocument/2006/relationships/font" Target="fonts/font2.fntdata"/><Relationship Id="rId15"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925930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2463800" y="685800"/>
            <a:ext cx="1930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6899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514350" y="1995312"/>
            <a:ext cx="5829300" cy="424462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857250" y="6403623"/>
            <a:ext cx="5143500" cy="294357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4" name="Google Shape;14;p3"/>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471488" y="649114"/>
            <a:ext cx="5915025" cy="23565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438856" y="4155899"/>
            <a:ext cx="7735712"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481057" y="5075811"/>
            <a:ext cx="10332156"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2519318" y="3639917"/>
            <a:ext cx="10332156"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71488" y="649114"/>
            <a:ext cx="5915025" cy="23565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471488" y="3245556"/>
            <a:ext cx="5915025" cy="77357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67916" y="3039537"/>
            <a:ext cx="5915025" cy="507153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467916" y="8159048"/>
            <a:ext cx="5915025" cy="26669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26" name="Google Shape;26;p5"/>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71488" y="649114"/>
            <a:ext cx="5915025" cy="23565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471488" y="3245556"/>
            <a:ext cx="2914650" cy="77357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3471863" y="3245556"/>
            <a:ext cx="2914650" cy="77357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472381" y="649114"/>
            <a:ext cx="5915025" cy="23565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472381" y="2988734"/>
            <a:ext cx="2901255" cy="146473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39" name="Google Shape;39;p7"/>
          <p:cNvSpPr txBox="1">
            <a:spLocks noGrp="1"/>
          </p:cNvSpPr>
          <p:nvPr>
            <p:ph type="body" idx="2"/>
          </p:nvPr>
        </p:nvSpPr>
        <p:spPr>
          <a:xfrm>
            <a:off x="472381" y="4453467"/>
            <a:ext cx="2901255" cy="65503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3471863" y="2988734"/>
            <a:ext cx="2915543" cy="146473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1" name="Google Shape;41;p7"/>
          <p:cNvSpPr txBox="1">
            <a:spLocks noGrp="1"/>
          </p:cNvSpPr>
          <p:nvPr>
            <p:ph type="body" idx="4"/>
          </p:nvPr>
        </p:nvSpPr>
        <p:spPr>
          <a:xfrm>
            <a:off x="3471863" y="4453467"/>
            <a:ext cx="2915543" cy="65503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471488" y="649114"/>
            <a:ext cx="5915025" cy="23565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472381" y="812800"/>
            <a:ext cx="2211884" cy="2844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2915543" y="1755425"/>
            <a:ext cx="3471863" cy="866422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57" name="Google Shape;57;p10"/>
          <p:cNvSpPr txBox="1">
            <a:spLocks noGrp="1"/>
          </p:cNvSpPr>
          <p:nvPr>
            <p:ph type="body" idx="2"/>
          </p:nvPr>
        </p:nvSpPr>
        <p:spPr>
          <a:xfrm>
            <a:off x="472381" y="3657600"/>
            <a:ext cx="2211884" cy="677615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8" name="Google Shape;58;p10"/>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472381" y="812800"/>
            <a:ext cx="2211884" cy="2844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2915543" y="1755425"/>
            <a:ext cx="3471863" cy="8664222"/>
          </a:xfrm>
          <a:prstGeom prst="rect">
            <a:avLst/>
          </a:prstGeom>
          <a:noFill/>
          <a:ln>
            <a:noFill/>
          </a:ln>
        </p:spPr>
      </p:sp>
      <p:sp>
        <p:nvSpPr>
          <p:cNvPr id="64" name="Google Shape;64;p11"/>
          <p:cNvSpPr txBox="1">
            <a:spLocks noGrp="1"/>
          </p:cNvSpPr>
          <p:nvPr>
            <p:ph type="body" idx="1"/>
          </p:nvPr>
        </p:nvSpPr>
        <p:spPr>
          <a:xfrm>
            <a:off x="472381" y="3657600"/>
            <a:ext cx="2211884" cy="677615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5" name="Google Shape;65;p11"/>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471488" y="649114"/>
            <a:ext cx="5915025" cy="235655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471488" y="3245556"/>
            <a:ext cx="5915025" cy="7735712"/>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96" name="Google Shape;96;p1"/>
          <p:cNvSpPr/>
          <p:nvPr/>
        </p:nvSpPr>
        <p:spPr>
          <a:xfrm>
            <a:off x="240477" y="1453735"/>
            <a:ext cx="6280030" cy="512767"/>
          </a:xfrm>
          <a:prstGeom prst="rect">
            <a:avLst/>
          </a:prstGeom>
          <a:solidFill>
            <a:srgbClr val="3F3F3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dirty="0" smtClean="0">
                <a:solidFill>
                  <a:schemeClr val="lt1"/>
                </a:solidFill>
                <a:latin typeface="Calibri"/>
                <a:ea typeface="Calibri"/>
                <a:cs typeface="Calibri"/>
                <a:sym typeface="Calibri"/>
              </a:rPr>
              <a:t>What are we learning?</a:t>
            </a:r>
            <a:endParaRPr sz="1800" b="0" i="0" u="none" strike="noStrike" cap="none" dirty="0">
              <a:solidFill>
                <a:schemeClr val="lt1"/>
              </a:solidFill>
              <a:latin typeface="Calibri"/>
              <a:ea typeface="Calibri"/>
              <a:cs typeface="Calibri"/>
              <a:sym typeface="Calibri"/>
            </a:endParaRPr>
          </a:p>
        </p:txBody>
      </p:sp>
      <p:sp>
        <p:nvSpPr>
          <p:cNvPr id="109" name="Google Shape;109;p1"/>
          <p:cNvSpPr/>
          <p:nvPr/>
        </p:nvSpPr>
        <p:spPr>
          <a:xfrm>
            <a:off x="249523" y="301024"/>
            <a:ext cx="6280030" cy="500332"/>
          </a:xfrm>
          <a:prstGeom prst="rect">
            <a:avLst/>
          </a:prstGeom>
          <a:solidFill>
            <a:srgbClr val="00206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smtClean="0">
                <a:solidFill>
                  <a:schemeClr val="lt1"/>
                </a:solidFill>
                <a:latin typeface="Calibri"/>
                <a:ea typeface="Calibri"/>
                <a:cs typeface="Calibri"/>
                <a:sym typeface="Calibri"/>
              </a:rPr>
              <a:t>Year 6 – Cities of Industry</a:t>
            </a:r>
            <a:endParaRPr sz="1800" dirty="0">
              <a:solidFill>
                <a:schemeClr val="lt1"/>
              </a:solidFill>
              <a:latin typeface="Calibri"/>
              <a:ea typeface="Calibri"/>
              <a:cs typeface="Calibri"/>
              <a:sym typeface="Calibri"/>
            </a:endParaRPr>
          </a:p>
        </p:txBody>
      </p:sp>
      <p:sp>
        <p:nvSpPr>
          <p:cNvPr id="111" name="Google Shape;111;p1"/>
          <p:cNvSpPr/>
          <p:nvPr/>
        </p:nvSpPr>
        <p:spPr>
          <a:xfrm>
            <a:off x="240477" y="834328"/>
            <a:ext cx="6280030" cy="586435"/>
          </a:xfrm>
          <a:prstGeom prst="rect">
            <a:avLst/>
          </a:prstGeom>
          <a:solidFill>
            <a:srgbClr val="3F3F3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GB" sz="1800" dirty="0" smtClean="0">
                <a:solidFill>
                  <a:schemeClr val="bg1"/>
                </a:solidFill>
              </a:rPr>
              <a:t>What </a:t>
            </a:r>
            <a:r>
              <a:rPr lang="en-GB" sz="1800" dirty="0">
                <a:solidFill>
                  <a:schemeClr val="bg1"/>
                </a:solidFill>
              </a:rPr>
              <a:t>c</a:t>
            </a:r>
            <a:r>
              <a:rPr lang="en-GB" sz="1800" dirty="0" smtClean="0">
                <a:solidFill>
                  <a:schemeClr val="bg1"/>
                </a:solidFill>
              </a:rPr>
              <a:t>haracteristics UK cities have and how they change over time.</a:t>
            </a:r>
            <a:endParaRPr lang="en-GB" sz="1800" dirty="0">
              <a:solidFill>
                <a:schemeClr val="bg1"/>
              </a:solidFill>
            </a:endParaRPr>
          </a:p>
        </p:txBody>
      </p:sp>
      <p:sp>
        <p:nvSpPr>
          <p:cNvPr id="120" name="Google Shape;120;p1"/>
          <p:cNvSpPr/>
          <p:nvPr/>
        </p:nvSpPr>
        <p:spPr>
          <a:xfrm>
            <a:off x="249523" y="7607881"/>
            <a:ext cx="2674831" cy="466443"/>
          </a:xfrm>
          <a:prstGeom prst="rect">
            <a:avLst/>
          </a:prstGeom>
          <a:solidFill>
            <a:srgbClr val="3F3F3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smtClean="0">
                <a:solidFill>
                  <a:schemeClr val="lt1"/>
                </a:solidFill>
                <a:latin typeface="Calibri"/>
                <a:ea typeface="Calibri"/>
                <a:cs typeface="Calibri"/>
                <a:sym typeface="Calibri"/>
              </a:rPr>
              <a:t>To find out more</a:t>
            </a:r>
            <a:endParaRPr sz="1800" dirty="0">
              <a:solidFill>
                <a:schemeClr val="lt1"/>
              </a:solidFill>
              <a:latin typeface="Calibri"/>
              <a:ea typeface="Calibri"/>
              <a:cs typeface="Calibri"/>
              <a:sym typeface="Calibri"/>
            </a:endParaRPr>
          </a:p>
        </p:txBody>
      </p:sp>
      <p:sp>
        <p:nvSpPr>
          <p:cNvPr id="121" name="Google Shape;121;p1"/>
          <p:cNvSpPr/>
          <p:nvPr/>
        </p:nvSpPr>
        <p:spPr>
          <a:xfrm>
            <a:off x="4071668" y="7607882"/>
            <a:ext cx="2216989" cy="406057"/>
          </a:xfrm>
          <a:prstGeom prst="rect">
            <a:avLst/>
          </a:prstGeom>
          <a:solidFill>
            <a:srgbClr val="3F3F3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smtClean="0">
                <a:solidFill>
                  <a:schemeClr val="lt1"/>
                </a:solidFill>
                <a:latin typeface="Calibri"/>
                <a:ea typeface="Calibri"/>
                <a:cs typeface="Calibri"/>
                <a:sym typeface="Calibri"/>
              </a:rPr>
              <a:t>Vocabulary</a:t>
            </a:r>
            <a:endParaRPr sz="1800" dirty="0">
              <a:solidFill>
                <a:schemeClr val="lt1"/>
              </a:solidFill>
              <a:latin typeface="Calibri"/>
              <a:ea typeface="Calibri"/>
              <a:cs typeface="Calibri"/>
              <a:sym typeface="Calibri"/>
            </a:endParaRPr>
          </a:p>
        </p:txBody>
      </p:sp>
      <p:sp>
        <p:nvSpPr>
          <p:cNvPr id="123" name="Google Shape;123;p1"/>
          <p:cNvSpPr txBox="1"/>
          <p:nvPr/>
        </p:nvSpPr>
        <p:spPr>
          <a:xfrm rot="21436555" flipV="1">
            <a:off x="63791" y="5705752"/>
            <a:ext cx="2941154"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dirty="0">
                <a:solidFill>
                  <a:schemeClr val="lt1"/>
                </a:solidFill>
                <a:latin typeface="Calibri"/>
                <a:cs typeface="Calibri"/>
                <a:sym typeface="Calibri"/>
              </a:rPr>
              <a:t>HOW DO WE HELP PREVENT CLIMATE </a:t>
            </a:r>
            <a:r>
              <a:rPr lang="en-US" sz="1200" dirty="0" smtClean="0">
                <a:solidFill>
                  <a:schemeClr val="lt1"/>
                </a:solidFill>
                <a:latin typeface="Calibri"/>
                <a:cs typeface="Calibri"/>
                <a:sym typeface="Calibri"/>
              </a:rPr>
              <a:t>CHNGE</a:t>
            </a:r>
            <a:r>
              <a:rPr lang="en-US" sz="1200" dirty="0">
                <a:solidFill>
                  <a:schemeClr val="lt1"/>
                </a:solidFill>
                <a:latin typeface="Calibri"/>
                <a:cs typeface="Calibri"/>
                <a:sym typeface="Calibri"/>
              </a:rPr>
              <a:t>?</a:t>
            </a:r>
            <a:endParaRPr sz="1000" dirty="0"/>
          </a:p>
        </p:txBody>
      </p:sp>
      <p:sp>
        <p:nvSpPr>
          <p:cNvPr id="22" name="Rectangle 21">
            <a:extLst>
              <a:ext uri="{FF2B5EF4-FFF2-40B4-BE49-F238E27FC236}">
                <a16:creationId xmlns:a16="http://schemas.microsoft.com/office/drawing/2014/main" xmlns="" id="{874052E2-2684-471F-A2D2-A799DEE5F0C9}"/>
              </a:ext>
            </a:extLst>
          </p:cNvPr>
          <p:cNvSpPr/>
          <p:nvPr/>
        </p:nvSpPr>
        <p:spPr>
          <a:xfrm>
            <a:off x="63791" y="6245168"/>
            <a:ext cx="3429000" cy="415498"/>
          </a:xfrm>
          <a:prstGeom prst="rect">
            <a:avLst/>
          </a:prstGeom>
        </p:spPr>
        <p:txBody>
          <a:bodyPr>
            <a:spAutoFit/>
          </a:bodyPr>
          <a:lstStyle/>
          <a:p>
            <a:pPr lvl="0" algn="ctr"/>
            <a:r>
              <a:rPr lang="en-GB" sz="1050" dirty="0">
                <a:latin typeface="Tahoma" panose="020B0604030504040204" pitchFamily="34" charset="0"/>
                <a:ea typeface="Tahoma" panose="020B0604030504040204" pitchFamily="34" charset="0"/>
                <a:cs typeface="Tahoma" panose="020B0604030504040204" pitchFamily="34" charset="0"/>
              </a:rPr>
              <a:t>. </a:t>
            </a:r>
          </a:p>
          <a:p>
            <a:pPr lvl="0" algn="ctr"/>
            <a:endParaRPr lang="en-GB" sz="105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181379017"/>
              </p:ext>
            </p:extLst>
          </p:nvPr>
        </p:nvGraphicFramePr>
        <p:xfrm>
          <a:off x="249522" y="1999474"/>
          <a:ext cx="6270985" cy="5257800"/>
        </p:xfrm>
        <a:graphic>
          <a:graphicData uri="http://schemas.openxmlformats.org/drawingml/2006/table">
            <a:tbl>
              <a:tblPr firstRow="1" bandRow="1">
                <a:tableStyleId>{9A976A96-125C-4A93-862C-2D2D4AC65F12}</a:tableStyleId>
              </a:tblPr>
              <a:tblGrid>
                <a:gridCol w="2065920"/>
                <a:gridCol w="2065920"/>
                <a:gridCol w="2139145"/>
              </a:tblGrid>
              <a:tr h="252680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smtClean="0"/>
                        <a:t>Lesson 1</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900" dirty="0" smtClean="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900" dirty="0" smtClean="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smtClean="0"/>
                        <a:t>          </a:t>
                      </a:r>
                    </a:p>
                    <a:p>
                      <a:pPr lvl="0"/>
                      <a:endParaRPr lang="en-GB" sz="900" b="0" i="0" u="none" strike="noStrike" cap="none" dirty="0" smtClean="0">
                        <a:solidFill>
                          <a:srgbClr val="000000"/>
                        </a:solidFill>
                        <a:effectLst/>
                        <a:latin typeface="Arial"/>
                        <a:ea typeface="Arial"/>
                        <a:cs typeface="Arial"/>
                        <a:sym typeface="Arial"/>
                      </a:endParaRPr>
                    </a:p>
                    <a:p>
                      <a:pPr lvl="0"/>
                      <a:endParaRPr lang="en-GB" sz="900" b="0" i="0" u="none" strike="noStrike" cap="none" dirty="0" smtClean="0">
                        <a:solidFill>
                          <a:srgbClr val="000000"/>
                        </a:solidFill>
                        <a:effectLst/>
                        <a:latin typeface="Arial"/>
                        <a:ea typeface="Arial"/>
                        <a:cs typeface="Arial"/>
                        <a:sym typeface="Arial"/>
                      </a:endParaRPr>
                    </a:p>
                    <a:p>
                      <a:pPr lvl="0"/>
                      <a:r>
                        <a:rPr lang="en-GB" sz="900" b="0" i="0" u="none" strike="noStrike" cap="none" dirty="0" smtClean="0">
                          <a:solidFill>
                            <a:srgbClr val="000000"/>
                          </a:solidFill>
                          <a:effectLst/>
                          <a:latin typeface="Arial"/>
                          <a:ea typeface="Arial"/>
                          <a:cs typeface="Arial"/>
                          <a:sym typeface="Arial"/>
                        </a:rPr>
                        <a:t>A city must have a cathedral and university </a:t>
                      </a:r>
                    </a:p>
                    <a:p>
                      <a:pPr lvl="0"/>
                      <a:r>
                        <a:rPr lang="en-GB" sz="900" b="0" i="0" u="none" strike="noStrike" cap="none" dirty="0" smtClean="0">
                          <a:solidFill>
                            <a:srgbClr val="000000"/>
                          </a:solidFill>
                          <a:effectLst/>
                          <a:latin typeface="Arial"/>
                          <a:ea typeface="Arial"/>
                          <a:cs typeface="Arial"/>
                          <a:sym typeface="Arial"/>
                        </a:rPr>
                        <a:t>Locate some cities (16</a:t>
                      </a:r>
                      <a:r>
                        <a:rPr lang="en-GB" sz="900" b="0" i="0" u="none" strike="noStrike" cap="none" baseline="0" dirty="0" smtClean="0">
                          <a:solidFill>
                            <a:srgbClr val="000000"/>
                          </a:solidFill>
                          <a:effectLst/>
                          <a:latin typeface="Arial"/>
                          <a:ea typeface="Arial"/>
                          <a:cs typeface="Arial"/>
                          <a:sym typeface="Arial"/>
                        </a:rPr>
                        <a:t> </a:t>
                      </a:r>
                      <a:r>
                        <a:rPr lang="en-GB" sz="900" b="0" i="0" u="none" strike="noStrike" cap="none" dirty="0" smtClean="0">
                          <a:solidFill>
                            <a:srgbClr val="000000"/>
                          </a:solidFill>
                          <a:effectLst/>
                          <a:latin typeface="Arial"/>
                          <a:ea typeface="Arial"/>
                          <a:cs typeface="Arial"/>
                          <a:sym typeface="Arial"/>
                        </a:rPr>
                        <a:t>compass points)</a:t>
                      </a:r>
                    </a:p>
                    <a:p>
                      <a:pPr lvl="0"/>
                      <a:r>
                        <a:rPr lang="en-GB" sz="900" b="0" i="0" u="none" strike="noStrike" cap="none" dirty="0" smtClean="0">
                          <a:solidFill>
                            <a:srgbClr val="000000"/>
                          </a:solidFill>
                          <a:effectLst/>
                          <a:latin typeface="Arial"/>
                          <a:ea typeface="Arial"/>
                          <a:cs typeface="Arial"/>
                          <a:sym typeface="Arial"/>
                        </a:rPr>
                        <a:t>List the physical features of a city and why the city has developed where</a:t>
                      </a:r>
                      <a:r>
                        <a:rPr lang="en-GB" sz="900" b="0" i="0" u="none" strike="noStrike" cap="none" baseline="0" dirty="0" smtClean="0">
                          <a:solidFill>
                            <a:srgbClr val="000000"/>
                          </a:solidFill>
                          <a:effectLst/>
                          <a:latin typeface="Arial"/>
                          <a:ea typeface="Arial"/>
                          <a:cs typeface="Arial"/>
                          <a:sym typeface="Arial"/>
                        </a:rPr>
                        <a:t> it has.</a:t>
                      </a:r>
                    </a:p>
                    <a:p>
                      <a:pPr lvl="0"/>
                      <a:r>
                        <a:rPr lang="en-GB" sz="900" b="0" i="0" u="none" strike="noStrike" cap="none" baseline="0" dirty="0" smtClean="0">
                          <a:solidFill>
                            <a:srgbClr val="000000"/>
                          </a:solidFill>
                          <a:effectLst/>
                          <a:latin typeface="Arial"/>
                          <a:ea typeface="Arial"/>
                          <a:cs typeface="Arial"/>
                          <a:sym typeface="Arial"/>
                        </a:rPr>
                        <a:t>Use an atlas to identify where cities are in the UK. Learn where cities are in relation to other cities. Use the points of the compass to explain for example where Manchester is in relation to Liverpool. </a:t>
                      </a:r>
                      <a:endParaRPr lang="en-GB" sz="900" b="0" i="0" u="none" strike="noStrike" cap="none" dirty="0" smtClean="0">
                        <a:solidFill>
                          <a:srgbClr val="000000"/>
                        </a:solidFill>
                        <a:effectLst/>
                        <a:latin typeface="Arial"/>
                        <a:ea typeface="Arial"/>
                        <a:cs typeface="Arial"/>
                        <a:sym typeface="Arial"/>
                      </a:endParaRPr>
                    </a:p>
                  </a:txBody>
                  <a:tcPr/>
                </a:tc>
                <a:tc>
                  <a:txBody>
                    <a:bodyPr/>
                    <a:lstStyle/>
                    <a:p>
                      <a:r>
                        <a:rPr lang="en-GB" sz="900" dirty="0" smtClean="0"/>
                        <a:t>Lesson</a:t>
                      </a:r>
                      <a:r>
                        <a:rPr lang="en-GB" sz="900" baseline="0" dirty="0" smtClean="0"/>
                        <a:t> 2</a:t>
                      </a:r>
                    </a:p>
                    <a:p>
                      <a:endParaRPr lang="en-GB" sz="900" baseline="0" dirty="0" smtClean="0"/>
                    </a:p>
                    <a:p>
                      <a:endParaRPr lang="en-GB" sz="900" baseline="0" dirty="0" smtClean="0"/>
                    </a:p>
                    <a:p>
                      <a:endParaRPr lang="en-GB" sz="900" baseline="0" dirty="0" smtClean="0"/>
                    </a:p>
                    <a:p>
                      <a:pPr lvl="0"/>
                      <a:r>
                        <a:rPr lang="en-GB" sz="900" b="0" i="0" u="none" strike="noStrike" cap="none" dirty="0" smtClean="0">
                          <a:solidFill>
                            <a:srgbClr val="000000"/>
                          </a:solidFill>
                          <a:effectLst/>
                          <a:latin typeface="Arial"/>
                          <a:ea typeface="Arial"/>
                          <a:cs typeface="Arial"/>
                          <a:sym typeface="Arial"/>
                        </a:rPr>
                        <a:t> </a:t>
                      </a:r>
                    </a:p>
                    <a:p>
                      <a:pPr lvl="0"/>
                      <a:endParaRPr lang="en-GB" sz="900" b="0" i="0" u="none" strike="noStrike" cap="none" dirty="0" smtClean="0">
                        <a:solidFill>
                          <a:srgbClr val="000000"/>
                        </a:solidFill>
                        <a:effectLst/>
                        <a:latin typeface="Arial"/>
                        <a:ea typeface="Arial"/>
                        <a:cs typeface="Arial"/>
                        <a:sym typeface="Arial"/>
                      </a:endParaRPr>
                    </a:p>
                    <a:p>
                      <a:pPr lvl="0"/>
                      <a:endParaRPr lang="en-GB" sz="900" b="0" i="0" u="none" strike="noStrike" cap="none" dirty="0" smtClean="0">
                        <a:solidFill>
                          <a:srgbClr val="000000"/>
                        </a:solidFill>
                        <a:effectLst/>
                        <a:latin typeface="Arial"/>
                        <a:ea typeface="Arial"/>
                        <a:cs typeface="Arial"/>
                        <a:sym typeface="Arial"/>
                      </a:endParaRPr>
                    </a:p>
                    <a:p>
                      <a:pPr lvl="0"/>
                      <a:r>
                        <a:rPr lang="en-GB" sz="900" b="0" i="0" u="none" strike="noStrike" cap="none" dirty="0" smtClean="0">
                          <a:solidFill>
                            <a:srgbClr val="000000"/>
                          </a:solidFill>
                          <a:effectLst/>
                          <a:latin typeface="Arial"/>
                          <a:ea typeface="Arial"/>
                          <a:cs typeface="Arial"/>
                          <a:sym typeface="Arial"/>
                        </a:rPr>
                        <a:t>Locate key cities on a map</a:t>
                      </a:r>
                    </a:p>
                    <a:p>
                      <a:pPr lvl="0"/>
                      <a:r>
                        <a:rPr lang="en-GB" sz="900" b="0" i="0" u="none" strike="noStrike" cap="none" dirty="0" smtClean="0">
                          <a:solidFill>
                            <a:srgbClr val="000000"/>
                          </a:solidFill>
                          <a:effectLst/>
                          <a:latin typeface="Arial"/>
                          <a:ea typeface="Arial"/>
                          <a:cs typeface="Arial"/>
                          <a:sym typeface="Arial"/>
                        </a:rPr>
                        <a:t>Know the populations of cities</a:t>
                      </a:r>
                    </a:p>
                    <a:p>
                      <a:r>
                        <a:rPr lang="en-GB" sz="900" b="0" i="0" u="none" strike="noStrike" cap="none" dirty="0" smtClean="0">
                          <a:solidFill>
                            <a:srgbClr val="000000"/>
                          </a:solidFill>
                          <a:effectLst/>
                          <a:latin typeface="Arial"/>
                          <a:ea typeface="Arial"/>
                          <a:cs typeface="Arial"/>
                          <a:sym typeface="Arial"/>
                        </a:rPr>
                        <a:t>Know the common human features often found in cities.</a:t>
                      </a:r>
                    </a:p>
                    <a:p>
                      <a:r>
                        <a:rPr lang="en-GB" sz="900" b="0" i="0" u="none" strike="noStrike" cap="none" dirty="0" smtClean="0">
                          <a:solidFill>
                            <a:srgbClr val="000000"/>
                          </a:solidFill>
                          <a:effectLst/>
                          <a:latin typeface="Arial"/>
                          <a:ea typeface="Arial"/>
                          <a:cs typeface="Arial"/>
                          <a:sym typeface="Arial"/>
                        </a:rPr>
                        <a:t>Human features are things like houses, roads and bridges. They have been built by people. List questions you would want to find out about a chosen city.</a:t>
                      </a:r>
                    </a:p>
                    <a:p>
                      <a:endParaRPr lang="en-GB" sz="900" b="0" i="0" u="none" strike="noStrike" cap="none" dirty="0" smtClean="0">
                        <a:solidFill>
                          <a:srgbClr val="000000"/>
                        </a:solidFill>
                        <a:effectLst/>
                        <a:latin typeface="Arial"/>
                        <a:ea typeface="Arial"/>
                        <a:cs typeface="Arial"/>
                        <a:sym typeface="Arial"/>
                      </a:endParaRPr>
                    </a:p>
                  </a:txBody>
                  <a:tcPr/>
                </a:tc>
                <a:tc>
                  <a:txBody>
                    <a:bodyPr/>
                    <a:lstStyle/>
                    <a:p>
                      <a:r>
                        <a:rPr lang="en-GB" sz="900" dirty="0" smtClean="0"/>
                        <a:t>Lesson 3</a:t>
                      </a:r>
                    </a:p>
                    <a:p>
                      <a:endParaRPr lang="en-GB" sz="900" dirty="0" smtClean="0"/>
                    </a:p>
                    <a:p>
                      <a:endParaRPr lang="en-GB" sz="900" dirty="0" smtClean="0"/>
                    </a:p>
                    <a:p>
                      <a:endParaRPr lang="en-GB" sz="900" b="0" i="0" u="none" strike="noStrike" cap="none" dirty="0" smtClean="0">
                        <a:solidFill>
                          <a:srgbClr val="000000"/>
                        </a:solidFill>
                        <a:effectLst/>
                        <a:latin typeface="Arial"/>
                        <a:ea typeface="Arial"/>
                        <a:cs typeface="Arial"/>
                        <a:sym typeface="Arial"/>
                      </a:endParaRPr>
                    </a:p>
                    <a:p>
                      <a:endParaRPr lang="en-GB" sz="900" b="0" i="0" u="none" strike="noStrike" cap="none" dirty="0" smtClean="0">
                        <a:solidFill>
                          <a:srgbClr val="000000"/>
                        </a:solidFill>
                        <a:effectLst/>
                        <a:latin typeface="Arial"/>
                        <a:ea typeface="Arial"/>
                        <a:cs typeface="Arial"/>
                        <a:sym typeface="Arial"/>
                      </a:endParaRPr>
                    </a:p>
                    <a:p>
                      <a:endParaRPr lang="en-GB" sz="900" b="0" i="0" u="none" strike="noStrike" cap="none" dirty="0" smtClean="0">
                        <a:solidFill>
                          <a:srgbClr val="000000"/>
                        </a:solidFill>
                        <a:effectLst/>
                        <a:latin typeface="Arial"/>
                        <a:ea typeface="Arial"/>
                        <a:cs typeface="Arial"/>
                        <a:sym typeface="Arial"/>
                      </a:endParaRPr>
                    </a:p>
                    <a:p>
                      <a:endParaRPr lang="en-GB" sz="900" b="0" i="0" u="none" strike="noStrike" cap="none" dirty="0" smtClean="0">
                        <a:solidFill>
                          <a:srgbClr val="000000"/>
                        </a:solidFill>
                        <a:effectLst/>
                        <a:latin typeface="Arial"/>
                        <a:ea typeface="Arial"/>
                        <a:cs typeface="Arial"/>
                        <a:sym typeface="Arial"/>
                      </a:endParaRPr>
                    </a:p>
                    <a:p>
                      <a:endParaRPr lang="en-GB" sz="900" b="0" i="0" u="none" strike="noStrike" cap="none" dirty="0" smtClean="0">
                        <a:solidFill>
                          <a:srgbClr val="000000"/>
                        </a:solidFill>
                        <a:effectLst/>
                        <a:latin typeface="Arial"/>
                        <a:ea typeface="Arial"/>
                        <a:cs typeface="Arial"/>
                        <a:sym typeface="Arial"/>
                      </a:endParaRPr>
                    </a:p>
                    <a:p>
                      <a:r>
                        <a:rPr lang="en-GB" sz="900" b="0" i="0" u="none" strike="noStrike" cap="none" dirty="0" smtClean="0">
                          <a:solidFill>
                            <a:srgbClr val="000000"/>
                          </a:solidFill>
                          <a:effectLst/>
                          <a:latin typeface="Arial"/>
                          <a:ea typeface="Arial"/>
                          <a:cs typeface="Arial"/>
                          <a:sym typeface="Arial"/>
                        </a:rPr>
                        <a:t>Using </a:t>
                      </a:r>
                      <a:r>
                        <a:rPr lang="en-GB" sz="900" b="0" i="0" u="none" strike="noStrike" cap="none" dirty="0" err="1" smtClean="0">
                          <a:solidFill>
                            <a:srgbClr val="000000"/>
                          </a:solidFill>
                          <a:effectLst/>
                          <a:latin typeface="Arial"/>
                          <a:ea typeface="Arial"/>
                          <a:cs typeface="Arial"/>
                          <a:sym typeface="Arial"/>
                        </a:rPr>
                        <a:t>digimaps</a:t>
                      </a:r>
                      <a:r>
                        <a:rPr lang="en-GB" sz="900" b="0" i="0" u="none" strike="noStrike" cap="none" dirty="0" smtClean="0">
                          <a:solidFill>
                            <a:srgbClr val="000000"/>
                          </a:solidFill>
                          <a:effectLst/>
                          <a:latin typeface="Arial"/>
                          <a:ea typeface="Arial"/>
                          <a:cs typeface="Arial"/>
                          <a:sym typeface="Arial"/>
                        </a:rPr>
                        <a:t> looking at how a city looked in the 1890’s and then the 1950’s compared to how it is looking now .Look at what features were visible on the old map of London.</a:t>
                      </a:r>
                      <a:r>
                        <a:rPr lang="en-GB" sz="900" b="0" i="0" u="none" strike="noStrike" cap="none" baseline="0" dirty="0" smtClean="0">
                          <a:solidFill>
                            <a:srgbClr val="000000"/>
                          </a:solidFill>
                          <a:effectLst/>
                          <a:latin typeface="Arial"/>
                          <a:ea typeface="Arial"/>
                          <a:cs typeface="Arial"/>
                          <a:sym typeface="Arial"/>
                        </a:rPr>
                        <a:t> Rivers, Castles, parks </a:t>
                      </a:r>
                      <a:r>
                        <a:rPr lang="en-GB" sz="900" b="0" i="0" u="none" strike="noStrike" cap="none" baseline="0" dirty="0" err="1" smtClean="0">
                          <a:solidFill>
                            <a:srgbClr val="000000"/>
                          </a:solidFill>
                          <a:effectLst/>
                          <a:latin typeface="Arial"/>
                          <a:ea typeface="Arial"/>
                          <a:cs typeface="Arial"/>
                          <a:sym typeface="Arial"/>
                        </a:rPr>
                        <a:t>etc</a:t>
                      </a:r>
                      <a:r>
                        <a:rPr lang="en-GB" sz="900" b="0" i="0" u="none" strike="noStrike" cap="none" baseline="0" dirty="0" smtClean="0">
                          <a:solidFill>
                            <a:srgbClr val="000000"/>
                          </a:solidFill>
                          <a:effectLst/>
                          <a:latin typeface="Arial"/>
                          <a:ea typeface="Arial"/>
                          <a:cs typeface="Arial"/>
                          <a:sym typeface="Arial"/>
                        </a:rPr>
                        <a:t> what is there now and why?</a:t>
                      </a:r>
                      <a:endParaRPr lang="en-GB" sz="900" b="0" i="0" u="none" strike="noStrike" cap="none" dirty="0" smtClean="0">
                        <a:solidFill>
                          <a:srgbClr val="000000"/>
                        </a:solidFill>
                        <a:effectLst/>
                        <a:latin typeface="Arial"/>
                        <a:ea typeface="Arial"/>
                        <a:cs typeface="Arial"/>
                        <a:sym typeface="Arial"/>
                      </a:endParaRPr>
                    </a:p>
                  </a:txBody>
                  <a:tcPr/>
                </a:tc>
              </a:tr>
              <a:tr h="1944826">
                <a:tc>
                  <a:txBody>
                    <a:bodyPr/>
                    <a:lstStyle/>
                    <a:p>
                      <a:r>
                        <a:rPr lang="en-GB" sz="1100" dirty="0" smtClean="0"/>
                        <a:t>Lesson 4</a:t>
                      </a:r>
                    </a:p>
                    <a:p>
                      <a:endParaRPr lang="en-GB" sz="1100" dirty="0" smtClean="0"/>
                    </a:p>
                    <a:p>
                      <a:endParaRPr lang="en-GB" sz="1100" dirty="0" smtClean="0"/>
                    </a:p>
                    <a:p>
                      <a:endParaRPr lang="en-GB" sz="1000" b="0" i="0" u="none" strike="noStrike" cap="none" dirty="0" smtClean="0">
                        <a:solidFill>
                          <a:srgbClr val="000000"/>
                        </a:solidFill>
                        <a:effectLst/>
                        <a:latin typeface="Arial"/>
                        <a:ea typeface="Arial"/>
                        <a:cs typeface="Arial"/>
                        <a:sym typeface="Arial"/>
                      </a:endParaRPr>
                    </a:p>
                    <a:p>
                      <a:endParaRPr lang="en-GB" sz="1000" b="0" i="0" u="none" strike="noStrike" cap="none" dirty="0" smtClean="0">
                        <a:solidFill>
                          <a:srgbClr val="000000"/>
                        </a:solidFill>
                        <a:effectLst/>
                        <a:latin typeface="Arial"/>
                        <a:ea typeface="Arial"/>
                        <a:cs typeface="Arial"/>
                        <a:sym typeface="Arial"/>
                      </a:endParaRPr>
                    </a:p>
                    <a:p>
                      <a:endParaRPr lang="en-GB" sz="1000" b="0" i="0" u="none" strike="noStrike" cap="none" dirty="0" smtClean="0">
                        <a:solidFill>
                          <a:srgbClr val="000000"/>
                        </a:solidFill>
                        <a:effectLst/>
                        <a:latin typeface="Arial"/>
                        <a:ea typeface="Arial"/>
                        <a:cs typeface="Arial"/>
                        <a:sym typeface="Arial"/>
                      </a:endParaRPr>
                    </a:p>
                    <a:p>
                      <a:r>
                        <a:rPr lang="en-GB" sz="900" b="0" i="0" u="none" strike="noStrike" cap="none" dirty="0" smtClean="0">
                          <a:solidFill>
                            <a:srgbClr val="000000"/>
                          </a:solidFill>
                          <a:effectLst/>
                          <a:latin typeface="Arial"/>
                          <a:ea typeface="Arial"/>
                          <a:cs typeface="Arial"/>
                          <a:sym typeface="Arial"/>
                        </a:rPr>
                        <a:t>A clear definition of trade – to buy and sell goods and services we want and need. It is the exchange of goods (or services) in return for other goods, services or money. Even in the Stone Ages, goods were traded but on a very local scale. Now, globalisation has occurred – world’s countries have become more connected as a result of international trade</a:t>
                      </a:r>
                      <a:endParaRPr lang="en-GB" sz="900" dirty="0" smtClean="0"/>
                    </a:p>
                  </a:txBody>
                  <a:tcPr/>
                </a:tc>
                <a:tc>
                  <a:txBody>
                    <a:bodyPr/>
                    <a:lstStyle/>
                    <a:p>
                      <a:r>
                        <a:rPr lang="en-GB" sz="1100" dirty="0" smtClean="0"/>
                        <a:t>Lesson 5</a:t>
                      </a:r>
                    </a:p>
                    <a:p>
                      <a:endParaRPr lang="en-GB" sz="1100" dirty="0" smtClean="0"/>
                    </a:p>
                    <a:p>
                      <a:endParaRPr lang="en-GB" sz="1100" dirty="0" smtClean="0"/>
                    </a:p>
                    <a:p>
                      <a:endParaRPr lang="en-GB" sz="1100" dirty="0" smtClean="0"/>
                    </a:p>
                    <a:p>
                      <a:endParaRPr lang="en-GB" sz="1100" dirty="0" smtClean="0"/>
                    </a:p>
                    <a:p>
                      <a:pPr lvl="0"/>
                      <a:endParaRPr lang="en-GB" sz="900" b="0" i="0" u="none" strike="noStrike" cap="none" dirty="0" smtClean="0">
                        <a:solidFill>
                          <a:srgbClr val="000000"/>
                        </a:solidFill>
                        <a:effectLst/>
                        <a:latin typeface="Arial"/>
                        <a:ea typeface="Arial"/>
                        <a:cs typeface="Arial"/>
                        <a:sym typeface="Arial"/>
                      </a:endParaRPr>
                    </a:p>
                    <a:p>
                      <a:pPr lvl="0"/>
                      <a:r>
                        <a:rPr lang="en-GB" sz="900" b="0" i="0" u="none" strike="noStrike" cap="none" dirty="0" smtClean="0">
                          <a:solidFill>
                            <a:srgbClr val="000000"/>
                          </a:solidFill>
                          <a:effectLst/>
                          <a:latin typeface="Arial"/>
                          <a:ea typeface="Arial"/>
                          <a:cs typeface="Arial"/>
                          <a:sym typeface="Arial"/>
                        </a:rPr>
                        <a:t>Know that there are different stages of a supply chain, Three stages of production (primary, secondary, tertiary).Understand that there are many job roles and countries involved in a global supply chain </a:t>
                      </a:r>
                    </a:p>
                    <a:p>
                      <a:pPr lvl="0"/>
                      <a:r>
                        <a:rPr lang="en-GB" sz="900" b="0" i="0" u="none" strike="noStrike" cap="none" dirty="0" smtClean="0">
                          <a:solidFill>
                            <a:srgbClr val="000000"/>
                          </a:solidFill>
                          <a:effectLst/>
                          <a:latin typeface="Arial"/>
                          <a:ea typeface="Arial"/>
                          <a:cs typeface="Arial"/>
                          <a:sym typeface="Arial"/>
                        </a:rPr>
                        <a:t>Know that countries lower down the supply chain are usually less wealthy countries </a:t>
                      </a:r>
                    </a:p>
                    <a:p>
                      <a:endParaRPr lang="en-GB" sz="1100" dirty="0" smtClean="0"/>
                    </a:p>
                  </a:txBody>
                  <a:tcPr/>
                </a:tc>
                <a:tc>
                  <a:txBody>
                    <a:bodyPr/>
                    <a:lstStyle/>
                    <a:p>
                      <a:r>
                        <a:rPr lang="en-GB" sz="1100" dirty="0" smtClean="0"/>
                        <a:t>Lesson</a:t>
                      </a:r>
                      <a:r>
                        <a:rPr lang="en-GB" sz="1100" baseline="0" dirty="0" smtClean="0"/>
                        <a:t> 6</a:t>
                      </a:r>
                    </a:p>
                    <a:p>
                      <a:endParaRPr lang="en-GB" sz="1100" baseline="0" dirty="0" smtClean="0"/>
                    </a:p>
                    <a:p>
                      <a:endParaRPr lang="en-GB" sz="1100" baseline="0" dirty="0" smtClean="0"/>
                    </a:p>
                    <a:p>
                      <a:pPr marL="0" indent="0">
                        <a:buFont typeface="Arial" panose="020B0604020202020204" pitchFamily="34" charset="0"/>
                        <a:buNone/>
                      </a:pPr>
                      <a:endParaRPr lang="en-GB" sz="800" baseline="0" dirty="0" smtClean="0"/>
                    </a:p>
                    <a:p>
                      <a:pPr marL="0" indent="0">
                        <a:buFont typeface="Arial" panose="020B0604020202020204" pitchFamily="34" charset="0"/>
                        <a:buNone/>
                      </a:pPr>
                      <a:endParaRPr lang="en-GB" sz="800" baseline="0" dirty="0" smtClean="0"/>
                    </a:p>
                    <a:p>
                      <a:pPr marL="0" indent="0">
                        <a:buFont typeface="Arial" panose="020B0604020202020204" pitchFamily="34" charset="0"/>
                        <a:buNone/>
                      </a:pPr>
                      <a:endParaRPr lang="en-GB" sz="800" baseline="0" dirty="0" smtClean="0"/>
                    </a:p>
                    <a:p>
                      <a:pPr marL="0" indent="0">
                        <a:buFont typeface="Arial" panose="020B0604020202020204" pitchFamily="34" charset="0"/>
                        <a:buNone/>
                      </a:pPr>
                      <a:endParaRPr lang="en-GB" sz="800" baseline="0" dirty="0" smtClean="0"/>
                    </a:p>
                    <a:p>
                      <a:pPr lvl="0"/>
                      <a:r>
                        <a:rPr lang="en-GB" sz="900" b="0" i="0" u="none" strike="noStrike" cap="none" dirty="0" smtClean="0">
                          <a:solidFill>
                            <a:srgbClr val="000000"/>
                          </a:solidFill>
                          <a:effectLst/>
                          <a:latin typeface="Arial"/>
                          <a:ea typeface="Arial"/>
                          <a:cs typeface="Arial"/>
                          <a:sym typeface="Arial"/>
                        </a:rPr>
                        <a:t>The most common products traded by Britain are cars, generators and medicines.</a:t>
                      </a:r>
                    </a:p>
                    <a:p>
                      <a:pPr lvl="0"/>
                      <a:r>
                        <a:rPr lang="en-GB" sz="900" b="0" i="0" u="none" strike="noStrike" cap="none" dirty="0" smtClean="0">
                          <a:solidFill>
                            <a:srgbClr val="000000"/>
                          </a:solidFill>
                          <a:effectLst/>
                          <a:latin typeface="Arial"/>
                          <a:ea typeface="Arial"/>
                          <a:cs typeface="Arial"/>
                          <a:sym typeface="Arial"/>
                        </a:rPr>
                        <a:t>The UK’s top trading partners are US, Germany, Ireland</a:t>
                      </a:r>
                      <a:r>
                        <a:rPr lang="en-GB" sz="900" b="0" i="0" u="none" strike="noStrike" cap="none" baseline="0" dirty="0" smtClean="0">
                          <a:solidFill>
                            <a:srgbClr val="000000"/>
                          </a:solidFill>
                          <a:effectLst/>
                          <a:latin typeface="Arial"/>
                          <a:ea typeface="Arial"/>
                          <a:cs typeface="Arial"/>
                          <a:sym typeface="Arial"/>
                        </a:rPr>
                        <a:t> and Netherlands.</a:t>
                      </a:r>
                      <a:endParaRPr lang="en-GB" sz="900" b="0" i="0" u="none" strike="noStrike" cap="none" dirty="0" smtClean="0">
                        <a:solidFill>
                          <a:srgbClr val="000000"/>
                        </a:solidFill>
                        <a:effectLst/>
                        <a:latin typeface="Arial"/>
                        <a:ea typeface="Arial"/>
                        <a:cs typeface="Arial"/>
                        <a:sym typeface="Arial"/>
                      </a:endParaRPr>
                    </a:p>
                    <a:p>
                      <a:pPr lvl="0"/>
                      <a:r>
                        <a:rPr lang="en-GB" sz="900" b="0" i="0" u="none" strike="noStrike" cap="none" dirty="0" smtClean="0">
                          <a:solidFill>
                            <a:srgbClr val="000000"/>
                          </a:solidFill>
                          <a:effectLst/>
                          <a:latin typeface="Arial"/>
                          <a:ea typeface="Arial"/>
                          <a:cs typeface="Arial"/>
                          <a:sym typeface="Arial"/>
                        </a:rPr>
                        <a:t>That products are imported/exported by countries based on their human and physical features.</a:t>
                      </a:r>
                    </a:p>
                    <a:p>
                      <a:pPr marL="0" indent="0">
                        <a:buFont typeface="Arial" panose="020B0604020202020204" pitchFamily="34" charset="0"/>
                        <a:buNone/>
                      </a:pPr>
                      <a:endParaRPr lang="en-GB" sz="800" baseline="0" dirty="0" smtClean="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85647534"/>
              </p:ext>
            </p:extLst>
          </p:nvPr>
        </p:nvGraphicFramePr>
        <p:xfrm>
          <a:off x="3908632" y="8190076"/>
          <a:ext cx="2543282" cy="3409369"/>
        </p:xfrm>
        <a:graphic>
          <a:graphicData uri="http://schemas.openxmlformats.org/drawingml/2006/table">
            <a:tbl>
              <a:tblPr firstRow="1" bandRow="1">
                <a:tableStyleId>{9A976A96-125C-4A93-862C-2D2D4AC65F12}</a:tableStyleId>
              </a:tblPr>
              <a:tblGrid>
                <a:gridCol w="913822"/>
                <a:gridCol w="1629460"/>
              </a:tblGrid>
              <a:tr h="311585">
                <a:tc>
                  <a:txBody>
                    <a:bodyPr/>
                    <a:lstStyle/>
                    <a:p>
                      <a:r>
                        <a:rPr lang="en-GB" sz="800" dirty="0" smtClean="0"/>
                        <a:t>local</a:t>
                      </a:r>
                      <a:endParaRPr lang="en-GB" sz="800" dirty="0"/>
                    </a:p>
                  </a:txBody>
                  <a:tcPr/>
                </a:tc>
                <a:tc>
                  <a:txBody>
                    <a:bodyPr/>
                    <a:lstStyle/>
                    <a:p>
                      <a:r>
                        <a:rPr lang="en-GB" sz="800" dirty="0" smtClean="0"/>
                        <a:t>neighbourhood</a:t>
                      </a:r>
                      <a:endParaRPr lang="en-GB" sz="800" dirty="0"/>
                    </a:p>
                  </a:txBody>
                  <a:tcPr/>
                </a:tc>
              </a:tr>
              <a:tr h="424888">
                <a:tc>
                  <a:txBody>
                    <a:bodyPr/>
                    <a:lstStyle/>
                    <a:p>
                      <a:r>
                        <a:rPr lang="en-GB" sz="800" dirty="0" smtClean="0"/>
                        <a:t>regional</a:t>
                      </a:r>
                      <a:endParaRPr lang="en-GB" sz="800" dirty="0"/>
                    </a:p>
                  </a:txBody>
                  <a:tcPr/>
                </a:tc>
                <a:tc>
                  <a:txBody>
                    <a:bodyPr/>
                    <a:lstStyle/>
                    <a:p>
                      <a:r>
                        <a:rPr lang="en-GB" sz="800" dirty="0" smtClean="0"/>
                        <a:t>Area, district around you</a:t>
                      </a:r>
                      <a:endParaRPr lang="en-GB" sz="800" dirty="0"/>
                    </a:p>
                  </a:txBody>
                  <a:tcPr/>
                </a:tc>
              </a:tr>
              <a:tr h="538192">
                <a:tc>
                  <a:txBody>
                    <a:bodyPr/>
                    <a:lstStyle/>
                    <a:p>
                      <a:r>
                        <a:rPr lang="en-GB" sz="800" dirty="0" smtClean="0"/>
                        <a:t>global</a:t>
                      </a:r>
                      <a:endParaRPr lang="en-GB" sz="800" dirty="0"/>
                    </a:p>
                  </a:txBody>
                  <a:tcPr/>
                </a:tc>
                <a:tc>
                  <a:txBody>
                    <a:bodyPr/>
                    <a:lstStyle/>
                    <a:p>
                      <a:r>
                        <a:rPr lang="en-GB" sz="800" b="0" dirty="0" smtClean="0"/>
                        <a:t>Relationships around the global where trade my occur</a:t>
                      </a:r>
                      <a:endParaRPr lang="en-GB" sz="800" b="0" dirty="0"/>
                    </a:p>
                  </a:txBody>
                  <a:tcPr/>
                </a:tc>
              </a:tr>
              <a:tr h="311585">
                <a:tc>
                  <a:txBody>
                    <a:bodyPr/>
                    <a:lstStyle/>
                    <a:p>
                      <a:r>
                        <a:rPr lang="en-GB" sz="800" dirty="0" smtClean="0"/>
                        <a:t>city</a:t>
                      </a:r>
                      <a:endParaRPr lang="en-GB" sz="800" dirty="0"/>
                    </a:p>
                  </a:txBody>
                  <a:tcPr/>
                </a:tc>
                <a:tc>
                  <a:txBody>
                    <a:bodyPr/>
                    <a:lstStyle/>
                    <a:p>
                      <a:pPr algn="l"/>
                      <a:r>
                        <a:rPr lang="en-GB" sz="800" b="0" dirty="0" smtClean="0"/>
                        <a:t>A large town</a:t>
                      </a:r>
                      <a:endParaRPr lang="en-GB" sz="800" b="0" dirty="0"/>
                    </a:p>
                  </a:txBody>
                  <a:tcPr/>
                </a:tc>
              </a:tr>
              <a:tr h="224589">
                <a:tc>
                  <a:txBody>
                    <a:bodyPr/>
                    <a:lstStyle/>
                    <a:p>
                      <a:r>
                        <a:rPr lang="en-GB" sz="800" dirty="0" smtClean="0"/>
                        <a:t>urban</a:t>
                      </a:r>
                      <a:endParaRPr lang="en-GB" sz="800" dirty="0"/>
                    </a:p>
                  </a:txBody>
                  <a:tcPr/>
                </a:tc>
                <a:tc>
                  <a:txBody>
                    <a:bodyPr/>
                    <a:lstStyle/>
                    <a:p>
                      <a:r>
                        <a:rPr lang="en-GB" sz="800" b="0" dirty="0" smtClean="0"/>
                        <a:t>Built up area </a:t>
                      </a:r>
                      <a:endParaRPr lang="en-GB" sz="800" b="0" dirty="0"/>
                    </a:p>
                  </a:txBody>
                  <a:tcPr/>
                </a:tc>
              </a:tr>
              <a:tr h="311585">
                <a:tc>
                  <a:txBody>
                    <a:bodyPr/>
                    <a:lstStyle/>
                    <a:p>
                      <a:r>
                        <a:rPr lang="en-GB" sz="800" dirty="0" smtClean="0"/>
                        <a:t>rural</a:t>
                      </a:r>
                      <a:endParaRPr lang="en-GB" sz="800" dirty="0"/>
                    </a:p>
                  </a:txBody>
                  <a:tcPr/>
                </a:tc>
                <a:tc>
                  <a:txBody>
                    <a:bodyPr/>
                    <a:lstStyle/>
                    <a:p>
                      <a:r>
                        <a:rPr lang="en-GB" sz="800" dirty="0" smtClean="0"/>
                        <a:t>countryside</a:t>
                      </a:r>
                      <a:endParaRPr lang="en-GB" sz="800" dirty="0"/>
                    </a:p>
                  </a:txBody>
                  <a:tcPr/>
                </a:tc>
              </a:tr>
              <a:tr h="311585">
                <a:tc>
                  <a:txBody>
                    <a:bodyPr/>
                    <a:lstStyle/>
                    <a:p>
                      <a:r>
                        <a:rPr lang="en-GB" sz="800" dirty="0" smtClean="0"/>
                        <a:t>trade</a:t>
                      </a:r>
                      <a:endParaRPr lang="en-GB" sz="800" dirty="0"/>
                    </a:p>
                  </a:txBody>
                  <a:tcPr/>
                </a:tc>
                <a:tc>
                  <a:txBody>
                    <a:bodyPr/>
                    <a:lstStyle/>
                    <a:p>
                      <a:r>
                        <a:rPr lang="en-GB" sz="800" dirty="0" smtClean="0"/>
                        <a:t>Exchange of goods or </a:t>
                      </a:r>
                      <a:r>
                        <a:rPr lang="en-GB" sz="800" dirty="0" err="1" smtClean="0"/>
                        <a:t>sevices</a:t>
                      </a:r>
                      <a:endParaRPr lang="en-GB" sz="800" dirty="0"/>
                    </a:p>
                  </a:txBody>
                  <a:tcPr/>
                </a:tc>
              </a:tr>
              <a:tr h="311585">
                <a:tc>
                  <a:txBody>
                    <a:bodyPr/>
                    <a:lstStyle/>
                    <a:p>
                      <a:r>
                        <a:rPr lang="en-GB" sz="800" dirty="0" smtClean="0"/>
                        <a:t>Supply chain</a:t>
                      </a:r>
                      <a:endParaRPr lang="en-GB" sz="800" dirty="0"/>
                    </a:p>
                  </a:txBody>
                  <a:tcPr/>
                </a:tc>
                <a:tc>
                  <a:txBody>
                    <a:bodyPr/>
                    <a:lstStyle/>
                    <a:p>
                      <a:r>
                        <a:rPr lang="en-GB" sz="800" dirty="0" smtClean="0"/>
                        <a:t>Production and distribution of something</a:t>
                      </a:r>
                      <a:endParaRPr lang="en-GB" sz="800" dirty="0"/>
                    </a:p>
                  </a:txBody>
                  <a:tcPr/>
                </a:tc>
              </a:tr>
              <a:tr h="552781">
                <a:tc>
                  <a:txBody>
                    <a:bodyPr/>
                    <a:lstStyle/>
                    <a:p>
                      <a:r>
                        <a:rPr lang="en-GB" sz="800" dirty="0" smtClean="0"/>
                        <a:t>Trade partners</a:t>
                      </a:r>
                      <a:endParaRPr lang="en-GB" sz="800" dirty="0"/>
                    </a:p>
                  </a:txBody>
                  <a:tcPr/>
                </a:tc>
                <a:tc>
                  <a:txBody>
                    <a:bodyPr/>
                    <a:lstStyle/>
                    <a:p>
                      <a:r>
                        <a:rPr lang="en-GB" sz="900" b="0" i="0" u="none" strike="noStrike" cap="none" dirty="0" smtClean="0">
                          <a:solidFill>
                            <a:srgbClr val="000000"/>
                          </a:solidFill>
                          <a:effectLst/>
                          <a:latin typeface="Arial"/>
                          <a:ea typeface="Arial"/>
                          <a:cs typeface="Arial"/>
                          <a:sym typeface="Arial"/>
                        </a:rPr>
                        <a:t>a person, organization, or country with whom somebody customarily does business.</a:t>
                      </a:r>
                      <a:endParaRPr lang="en-GB" sz="900" dirty="0"/>
                    </a:p>
                  </a:txBody>
                  <a:tcPr/>
                </a:tc>
              </a:tr>
            </a:tbl>
          </a:graphicData>
        </a:graphic>
      </p:graphicFrame>
      <p:sp>
        <p:nvSpPr>
          <p:cNvPr id="6" name="TextBox 5"/>
          <p:cNvSpPr txBox="1"/>
          <p:nvPr/>
        </p:nvSpPr>
        <p:spPr>
          <a:xfrm>
            <a:off x="2439670" y="8310632"/>
            <a:ext cx="1149165" cy="307777"/>
          </a:xfrm>
          <a:prstGeom prst="rect">
            <a:avLst/>
          </a:prstGeom>
          <a:solidFill>
            <a:schemeClr val="accent6"/>
          </a:solidFill>
        </p:spPr>
        <p:txBody>
          <a:bodyPr wrap="square" rtlCol="0">
            <a:spAutoFit/>
          </a:bodyPr>
          <a:lstStyle/>
          <a:p>
            <a:r>
              <a:rPr lang="en-GB" dirty="0" smtClean="0"/>
              <a:t>Field Work</a:t>
            </a:r>
            <a:endParaRPr lang="en-GB" dirty="0"/>
          </a:p>
        </p:txBody>
      </p:sp>
      <p:pic>
        <p:nvPicPr>
          <p:cNvPr id="4" name="Picture 3"/>
          <p:cNvPicPr>
            <a:picLocks noChangeAspect="1"/>
          </p:cNvPicPr>
          <p:nvPr/>
        </p:nvPicPr>
        <p:blipFill>
          <a:blip r:embed="rId3"/>
          <a:stretch>
            <a:fillRect/>
          </a:stretch>
        </p:blipFill>
        <p:spPr>
          <a:xfrm>
            <a:off x="338114" y="2206900"/>
            <a:ext cx="645479" cy="585613"/>
          </a:xfrm>
          <a:prstGeom prst="rect">
            <a:avLst/>
          </a:prstGeom>
        </p:spPr>
      </p:pic>
      <p:pic>
        <p:nvPicPr>
          <p:cNvPr id="5" name="Picture 4"/>
          <p:cNvPicPr>
            <a:picLocks noChangeAspect="1"/>
          </p:cNvPicPr>
          <p:nvPr/>
        </p:nvPicPr>
        <p:blipFill>
          <a:blip r:embed="rId4"/>
          <a:stretch>
            <a:fillRect/>
          </a:stretch>
        </p:blipFill>
        <p:spPr>
          <a:xfrm>
            <a:off x="2440962" y="2394383"/>
            <a:ext cx="780757" cy="438180"/>
          </a:xfrm>
          <a:prstGeom prst="rect">
            <a:avLst/>
          </a:prstGeom>
        </p:spPr>
      </p:pic>
      <p:pic>
        <p:nvPicPr>
          <p:cNvPr id="7" name="Picture 6"/>
          <p:cNvPicPr>
            <a:picLocks noChangeAspect="1"/>
          </p:cNvPicPr>
          <p:nvPr/>
        </p:nvPicPr>
        <p:blipFill>
          <a:blip r:embed="rId5"/>
          <a:stretch>
            <a:fillRect/>
          </a:stretch>
        </p:blipFill>
        <p:spPr>
          <a:xfrm>
            <a:off x="4454768" y="2376286"/>
            <a:ext cx="525026" cy="519758"/>
          </a:xfrm>
          <a:prstGeom prst="rect">
            <a:avLst/>
          </a:prstGeom>
        </p:spPr>
      </p:pic>
      <p:pic>
        <p:nvPicPr>
          <p:cNvPr id="10" name="Picture 9"/>
          <p:cNvPicPr>
            <a:picLocks noChangeAspect="1"/>
          </p:cNvPicPr>
          <p:nvPr/>
        </p:nvPicPr>
        <p:blipFill>
          <a:blip r:embed="rId6"/>
          <a:stretch>
            <a:fillRect/>
          </a:stretch>
        </p:blipFill>
        <p:spPr>
          <a:xfrm>
            <a:off x="367723" y="4900192"/>
            <a:ext cx="633895" cy="679321"/>
          </a:xfrm>
          <a:prstGeom prst="rect">
            <a:avLst/>
          </a:prstGeom>
        </p:spPr>
      </p:pic>
      <p:pic>
        <p:nvPicPr>
          <p:cNvPr id="11" name="Picture 10"/>
          <p:cNvPicPr>
            <a:picLocks noChangeAspect="1"/>
          </p:cNvPicPr>
          <p:nvPr/>
        </p:nvPicPr>
        <p:blipFill>
          <a:blip r:embed="rId7"/>
          <a:stretch>
            <a:fillRect/>
          </a:stretch>
        </p:blipFill>
        <p:spPr>
          <a:xfrm>
            <a:off x="2438853" y="4929650"/>
            <a:ext cx="693601" cy="754801"/>
          </a:xfrm>
          <a:prstGeom prst="rect">
            <a:avLst/>
          </a:prstGeom>
        </p:spPr>
      </p:pic>
      <p:pic>
        <p:nvPicPr>
          <p:cNvPr id="12" name="Picture 11"/>
          <p:cNvPicPr>
            <a:picLocks noChangeAspect="1"/>
          </p:cNvPicPr>
          <p:nvPr/>
        </p:nvPicPr>
        <p:blipFill>
          <a:blip r:embed="rId8"/>
          <a:stretch>
            <a:fillRect/>
          </a:stretch>
        </p:blipFill>
        <p:spPr>
          <a:xfrm flipH="1">
            <a:off x="4454768" y="5051672"/>
            <a:ext cx="656418" cy="527841"/>
          </a:xfrm>
          <a:prstGeom prst="rect">
            <a:avLst/>
          </a:prstGeom>
        </p:spPr>
      </p:pic>
      <p:sp>
        <p:nvSpPr>
          <p:cNvPr id="14" name="TextBox 13"/>
          <p:cNvSpPr txBox="1"/>
          <p:nvPr/>
        </p:nvSpPr>
        <p:spPr>
          <a:xfrm>
            <a:off x="2378741" y="8854718"/>
            <a:ext cx="1114050" cy="3277820"/>
          </a:xfrm>
          <a:prstGeom prst="rect">
            <a:avLst/>
          </a:prstGeom>
          <a:noFill/>
        </p:spPr>
        <p:txBody>
          <a:bodyPr wrap="square" rtlCol="0">
            <a:spAutoFit/>
          </a:bodyPr>
          <a:lstStyle/>
          <a:p>
            <a:r>
              <a:rPr lang="en-GB" sz="900" dirty="0" smtClean="0"/>
              <a:t>River </a:t>
            </a:r>
            <a:r>
              <a:rPr lang="en-GB" sz="900" dirty="0"/>
              <a:t>Park. Leave at 10am and walk to the Dell and have lunch. Continue to walk to River Park. Take the children up on to the hill and discuss what they can see looking towards Liverpool. Discuss the features of a city, sketch the skyline. Look towards Snowdonia and compare the difference between the view of Liverpool. Sketch the skyline of Snowdonia. </a:t>
            </a:r>
          </a:p>
        </p:txBody>
      </p:sp>
      <p:pic>
        <p:nvPicPr>
          <p:cNvPr id="15" name="Picture 14"/>
          <p:cNvPicPr>
            <a:picLocks noChangeAspect="1"/>
          </p:cNvPicPr>
          <p:nvPr/>
        </p:nvPicPr>
        <p:blipFill>
          <a:blip r:embed="rId9"/>
          <a:stretch>
            <a:fillRect/>
          </a:stretch>
        </p:blipFill>
        <p:spPr>
          <a:xfrm>
            <a:off x="660854" y="8269376"/>
            <a:ext cx="1237859" cy="1267627"/>
          </a:xfrm>
          <a:prstGeom prst="rect">
            <a:avLst/>
          </a:prstGeom>
        </p:spPr>
      </p:pic>
      <p:pic>
        <p:nvPicPr>
          <p:cNvPr id="23" name="Picture 22"/>
          <p:cNvPicPr>
            <a:picLocks noChangeAspect="1"/>
          </p:cNvPicPr>
          <p:nvPr/>
        </p:nvPicPr>
        <p:blipFill>
          <a:blip r:embed="rId10"/>
          <a:stretch>
            <a:fillRect/>
          </a:stretch>
        </p:blipFill>
        <p:spPr>
          <a:xfrm>
            <a:off x="660854" y="9777401"/>
            <a:ext cx="1376397" cy="134992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1038</TotalTime>
  <Words>491</Words>
  <Application>Microsoft Office PowerPoint</Application>
  <PresentationFormat>Widescreen</PresentationFormat>
  <Paragraphs>82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Arial</vt:lpstr>
      <vt:lpstr>Tahoma</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Merry</dc:creator>
  <cp:lastModifiedBy>W Ward</cp:lastModifiedBy>
  <cp:revision>44</cp:revision>
  <dcterms:created xsi:type="dcterms:W3CDTF">2021-08-20T10:34:00Z</dcterms:created>
  <dcterms:modified xsi:type="dcterms:W3CDTF">2024-06-19T19:47:33Z</dcterms:modified>
</cp:coreProperties>
</file>