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6858000" cy="12192000"/>
  <p:notesSz cx="6858000" cy="9144000"/>
  <p:embeddedFontLst>
    <p:embeddedFont>
      <p:font typeface="Tahoma" panose="020B0604030504040204" pitchFamily="34" charset="0"/>
      <p:regular r:id="rId4"/>
      <p:bold r:id="rId5"/>
    </p:embeddedFont>
    <p:embeddedFont>
      <p:font typeface="Calibri" panose="020F0502020204030204" pitchFamily="34"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iVgTTGC7HN1DCzNRexLZOQvdY7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976A96-125C-4A93-862C-2D2D4AC65F12}">
  <a:tblStyle styleId="{9A976A96-125C-4A93-862C-2D2D4AC65F1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4" d="100"/>
          <a:sy n="94" d="100"/>
        </p:scale>
        <p:origin x="1810" y="-27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5"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925930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463800" y="685800"/>
            <a:ext cx="1930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689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514350" y="1995312"/>
            <a:ext cx="5829300" cy="42446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857250" y="6403623"/>
            <a:ext cx="5143500" cy="29435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3"/>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438856" y="4155899"/>
            <a:ext cx="7735712"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481057" y="5075811"/>
            <a:ext cx="10332156"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2519318" y="3639917"/>
            <a:ext cx="10332156"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471488" y="3245556"/>
            <a:ext cx="5915025"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67916" y="3039537"/>
            <a:ext cx="5915025" cy="507153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467916" y="8159048"/>
            <a:ext cx="5915025" cy="26669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6" name="Google Shape;26;p5"/>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471488" y="3245556"/>
            <a:ext cx="2914650"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3471863" y="3245556"/>
            <a:ext cx="2914650"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472381"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472381" y="2988734"/>
            <a:ext cx="2901255" cy="146473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9" name="Google Shape;39;p7"/>
          <p:cNvSpPr txBox="1">
            <a:spLocks noGrp="1"/>
          </p:cNvSpPr>
          <p:nvPr>
            <p:ph type="body" idx="2"/>
          </p:nvPr>
        </p:nvSpPr>
        <p:spPr>
          <a:xfrm>
            <a:off x="472381" y="4453467"/>
            <a:ext cx="2901255" cy="65503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3471863" y="2988734"/>
            <a:ext cx="2915543" cy="146473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1" name="Google Shape;41;p7"/>
          <p:cNvSpPr txBox="1">
            <a:spLocks noGrp="1"/>
          </p:cNvSpPr>
          <p:nvPr>
            <p:ph type="body" idx="4"/>
          </p:nvPr>
        </p:nvSpPr>
        <p:spPr>
          <a:xfrm>
            <a:off x="3471863" y="4453467"/>
            <a:ext cx="2915543" cy="65503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472381" y="812800"/>
            <a:ext cx="2211884" cy="284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2915543" y="1755425"/>
            <a:ext cx="3471863" cy="866422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10"/>
          <p:cNvSpPr txBox="1">
            <a:spLocks noGrp="1"/>
          </p:cNvSpPr>
          <p:nvPr>
            <p:ph type="body" idx="2"/>
          </p:nvPr>
        </p:nvSpPr>
        <p:spPr>
          <a:xfrm>
            <a:off x="472381" y="3657600"/>
            <a:ext cx="2211884" cy="67761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10"/>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472381" y="812800"/>
            <a:ext cx="2211884" cy="284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2915543" y="1755425"/>
            <a:ext cx="3471863" cy="8664222"/>
          </a:xfrm>
          <a:prstGeom prst="rect">
            <a:avLst/>
          </a:prstGeom>
          <a:noFill/>
          <a:ln>
            <a:noFill/>
          </a:ln>
        </p:spPr>
      </p:sp>
      <p:sp>
        <p:nvSpPr>
          <p:cNvPr id="64" name="Google Shape;64;p11"/>
          <p:cNvSpPr txBox="1">
            <a:spLocks noGrp="1"/>
          </p:cNvSpPr>
          <p:nvPr>
            <p:ph type="body" idx="1"/>
          </p:nvPr>
        </p:nvSpPr>
        <p:spPr>
          <a:xfrm>
            <a:off x="472381" y="3657600"/>
            <a:ext cx="2211884" cy="67761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1"/>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471488" y="3245556"/>
            <a:ext cx="5915025" cy="7735712"/>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96" name="Google Shape;96;p1"/>
          <p:cNvSpPr/>
          <p:nvPr/>
        </p:nvSpPr>
        <p:spPr>
          <a:xfrm>
            <a:off x="240477" y="1504837"/>
            <a:ext cx="6280030" cy="461665"/>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smtClean="0">
                <a:solidFill>
                  <a:schemeClr val="lt1"/>
                </a:solidFill>
                <a:latin typeface="Calibri"/>
                <a:ea typeface="Calibri"/>
                <a:cs typeface="Calibri"/>
                <a:sym typeface="Calibri"/>
              </a:rPr>
              <a:t>What are we learning ?</a:t>
            </a:r>
            <a:endParaRPr sz="1800" b="0" i="0" u="none" strike="noStrike" cap="none" dirty="0">
              <a:solidFill>
                <a:schemeClr val="lt1"/>
              </a:solidFill>
              <a:latin typeface="Calibri"/>
              <a:ea typeface="Calibri"/>
              <a:cs typeface="Calibri"/>
              <a:sym typeface="Calibri"/>
            </a:endParaRPr>
          </a:p>
        </p:txBody>
      </p:sp>
      <p:sp>
        <p:nvSpPr>
          <p:cNvPr id="109" name="Google Shape;109;p1"/>
          <p:cNvSpPr/>
          <p:nvPr/>
        </p:nvSpPr>
        <p:spPr>
          <a:xfrm>
            <a:off x="249523" y="304730"/>
            <a:ext cx="6280030" cy="500332"/>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
          <p:cNvSpPr txBox="1"/>
          <p:nvPr/>
        </p:nvSpPr>
        <p:spPr>
          <a:xfrm>
            <a:off x="309488" y="288126"/>
            <a:ext cx="6142007" cy="461624"/>
          </a:xfrm>
          <a:prstGeom prst="rect">
            <a:avLst/>
          </a:prstGeom>
          <a:noFill/>
          <a:ln>
            <a:noFill/>
          </a:ln>
        </p:spPr>
        <p:txBody>
          <a:bodyPr spcFirstLastPara="1" wrap="square" lIns="0" tIns="45700" rIns="91425" bIns="45700" anchor="t" anchorCtr="0">
            <a:spAutoFit/>
          </a:bodyPr>
          <a:lstStyle/>
          <a:p>
            <a:r>
              <a:rPr lang="en-GB" sz="2400" dirty="0" smtClean="0">
                <a:solidFill>
                  <a:schemeClr val="bg1"/>
                </a:solidFill>
              </a:rPr>
              <a:t>     Year 4 – European Study - Europe</a:t>
            </a:r>
            <a:endParaRPr lang="en-GB" sz="2400" dirty="0">
              <a:solidFill>
                <a:schemeClr val="bg1"/>
              </a:solidFill>
            </a:endParaRPr>
          </a:p>
        </p:txBody>
      </p:sp>
      <p:sp>
        <p:nvSpPr>
          <p:cNvPr id="111" name="Google Shape;111;p1"/>
          <p:cNvSpPr/>
          <p:nvPr/>
        </p:nvSpPr>
        <p:spPr>
          <a:xfrm>
            <a:off x="240476" y="928335"/>
            <a:ext cx="6280030" cy="461665"/>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GB" sz="1800" dirty="0">
                <a:solidFill>
                  <a:schemeClr val="bg1"/>
                </a:solidFill>
              </a:rPr>
              <a:t>How do other European countries compare to the UK?</a:t>
            </a:r>
            <a:endParaRPr sz="1800" dirty="0">
              <a:solidFill>
                <a:schemeClr val="bg1"/>
              </a:solidFill>
              <a:latin typeface="Calibri"/>
              <a:ea typeface="Calibri"/>
              <a:cs typeface="Calibri"/>
              <a:sym typeface="Calibri"/>
            </a:endParaRPr>
          </a:p>
        </p:txBody>
      </p:sp>
      <p:sp>
        <p:nvSpPr>
          <p:cNvPr id="121" name="Google Shape;121;p1"/>
          <p:cNvSpPr/>
          <p:nvPr/>
        </p:nvSpPr>
        <p:spPr>
          <a:xfrm>
            <a:off x="4082331" y="8100239"/>
            <a:ext cx="2213134" cy="419100"/>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smtClean="0">
                <a:solidFill>
                  <a:schemeClr val="lt1"/>
                </a:solidFill>
                <a:latin typeface="Calibri"/>
                <a:ea typeface="Calibri"/>
                <a:cs typeface="Calibri"/>
                <a:sym typeface="Calibri"/>
              </a:rPr>
              <a:t>Vocabulary</a:t>
            </a:r>
            <a:endParaRPr sz="1800" dirty="0">
              <a:solidFill>
                <a:schemeClr val="lt1"/>
              </a:solidFill>
              <a:latin typeface="Calibri"/>
              <a:ea typeface="Calibri"/>
              <a:cs typeface="Calibri"/>
              <a:sym typeface="Calibri"/>
            </a:endParaRPr>
          </a:p>
        </p:txBody>
      </p:sp>
      <p:sp>
        <p:nvSpPr>
          <p:cNvPr id="123" name="Google Shape;123;p1"/>
          <p:cNvSpPr txBox="1"/>
          <p:nvPr/>
        </p:nvSpPr>
        <p:spPr>
          <a:xfrm rot="21436555" flipV="1">
            <a:off x="63791" y="5705752"/>
            <a:ext cx="294115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lt1"/>
                </a:solidFill>
                <a:latin typeface="Calibri"/>
                <a:cs typeface="Calibri"/>
                <a:sym typeface="Calibri"/>
              </a:rPr>
              <a:t>HOW DO WE HELP PREVENT CLIMATE </a:t>
            </a:r>
            <a:r>
              <a:rPr lang="en-US" sz="1200" dirty="0" smtClean="0">
                <a:solidFill>
                  <a:schemeClr val="lt1"/>
                </a:solidFill>
                <a:latin typeface="Calibri"/>
                <a:cs typeface="Calibri"/>
                <a:sym typeface="Calibri"/>
              </a:rPr>
              <a:t>CHNGE</a:t>
            </a:r>
            <a:r>
              <a:rPr lang="en-US" sz="1200" dirty="0">
                <a:solidFill>
                  <a:schemeClr val="lt1"/>
                </a:solidFill>
                <a:latin typeface="Calibri"/>
                <a:cs typeface="Calibri"/>
                <a:sym typeface="Calibri"/>
              </a:rPr>
              <a:t>?</a:t>
            </a:r>
            <a:endParaRPr sz="1000" dirty="0"/>
          </a:p>
        </p:txBody>
      </p:sp>
      <p:sp>
        <p:nvSpPr>
          <p:cNvPr id="22" name="Rectangle 21">
            <a:extLst>
              <a:ext uri="{FF2B5EF4-FFF2-40B4-BE49-F238E27FC236}">
                <a16:creationId xmlns:a16="http://schemas.microsoft.com/office/drawing/2014/main" xmlns="" id="{874052E2-2684-471F-A2D2-A799DEE5F0C9}"/>
              </a:ext>
            </a:extLst>
          </p:cNvPr>
          <p:cNvSpPr/>
          <p:nvPr/>
        </p:nvSpPr>
        <p:spPr>
          <a:xfrm>
            <a:off x="63791" y="6245168"/>
            <a:ext cx="3429000" cy="415498"/>
          </a:xfrm>
          <a:prstGeom prst="rect">
            <a:avLst/>
          </a:prstGeom>
        </p:spPr>
        <p:txBody>
          <a:bodyPr>
            <a:spAutoFit/>
          </a:bodyPr>
          <a:lstStyle/>
          <a:p>
            <a:pPr lvl="0" algn="ctr"/>
            <a:r>
              <a:rPr lang="en-GB" sz="1050" dirty="0">
                <a:latin typeface="Tahoma" panose="020B0604030504040204" pitchFamily="34" charset="0"/>
                <a:ea typeface="Tahoma" panose="020B0604030504040204" pitchFamily="34" charset="0"/>
                <a:cs typeface="Tahoma" panose="020B0604030504040204" pitchFamily="34" charset="0"/>
              </a:rPr>
              <a:t>. </a:t>
            </a:r>
          </a:p>
          <a:p>
            <a:pPr lvl="0" algn="ctr"/>
            <a:endParaRPr lang="en-GB" sz="105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18583751"/>
              </p:ext>
            </p:extLst>
          </p:nvPr>
        </p:nvGraphicFramePr>
        <p:xfrm>
          <a:off x="63792" y="2050577"/>
          <a:ext cx="6465761" cy="5852160"/>
        </p:xfrm>
        <a:graphic>
          <a:graphicData uri="http://schemas.openxmlformats.org/drawingml/2006/table">
            <a:tbl>
              <a:tblPr firstRow="1" bandRow="1">
                <a:tableStyleId>{9A976A96-125C-4A93-862C-2D2D4AC65F12}</a:tableStyleId>
              </a:tblPr>
              <a:tblGrid>
                <a:gridCol w="2130087"/>
                <a:gridCol w="2130087"/>
                <a:gridCol w="2205587"/>
              </a:tblGrid>
              <a:tr h="248060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smtClean="0"/>
                        <a:t>Lesson 1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smtClean="0"/>
                    </a:p>
                    <a:p>
                      <a:endParaRPr lang="en-GB" sz="800" b="1" i="0" u="none" strike="noStrike" cap="none" dirty="0" smtClean="0">
                        <a:solidFill>
                          <a:srgbClr val="000000"/>
                        </a:solidFill>
                        <a:effectLst/>
                        <a:latin typeface="Arial"/>
                        <a:ea typeface="Arial"/>
                        <a:cs typeface="Arial"/>
                        <a:sym typeface="Arial"/>
                      </a:endParaRPr>
                    </a:p>
                    <a:p>
                      <a:endParaRPr lang="en-GB" sz="800" b="1" i="0" u="none" strike="noStrike" cap="none" dirty="0" smtClean="0">
                        <a:solidFill>
                          <a:srgbClr val="000000"/>
                        </a:solidFill>
                        <a:effectLst/>
                        <a:latin typeface="Arial"/>
                        <a:ea typeface="Arial"/>
                        <a:cs typeface="Arial"/>
                        <a:sym typeface="Arial"/>
                      </a:endParaRPr>
                    </a:p>
                    <a:p>
                      <a:endParaRPr lang="en-GB" sz="800" b="1"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r>
                        <a:rPr lang="en-GB" sz="800" b="0" i="0" u="none" strike="noStrike" cap="none" dirty="0" smtClean="0">
                          <a:solidFill>
                            <a:srgbClr val="000000"/>
                          </a:solidFill>
                          <a:effectLst/>
                          <a:latin typeface="Arial"/>
                          <a:ea typeface="Arial"/>
                          <a:cs typeface="Arial"/>
                          <a:sym typeface="Arial"/>
                        </a:rPr>
                        <a:t>Europe is the western peninsula of the giant "supercontinent" of Eurasia.</a:t>
                      </a:r>
                      <a:endParaRPr lang="en-GB" sz="800" b="1" i="0" u="none" strike="noStrike" cap="none" dirty="0" smtClean="0">
                        <a:solidFill>
                          <a:srgbClr val="000000"/>
                        </a:solidFill>
                        <a:effectLst/>
                        <a:latin typeface="Arial"/>
                        <a:ea typeface="Arial"/>
                        <a:cs typeface="Arial"/>
                        <a:sym typeface="Arial"/>
                      </a:endParaRPr>
                    </a:p>
                    <a:p>
                      <a:r>
                        <a:rPr lang="en-GB" sz="800" b="1" i="0" u="none" strike="noStrike" cap="none" dirty="0" smtClean="0">
                          <a:solidFill>
                            <a:srgbClr val="000000"/>
                          </a:solidFill>
                          <a:effectLst/>
                          <a:latin typeface="Arial"/>
                          <a:ea typeface="Arial"/>
                          <a:cs typeface="Arial"/>
                          <a:sym typeface="Arial"/>
                        </a:rPr>
                        <a:t>European union</a:t>
                      </a:r>
                      <a:r>
                        <a:rPr lang="en-GB" sz="800" b="0" i="0" u="none" strike="noStrike" cap="none" dirty="0" smtClean="0">
                          <a:solidFill>
                            <a:srgbClr val="000000"/>
                          </a:solidFill>
                          <a:effectLst/>
                          <a:latin typeface="Arial"/>
                          <a:ea typeface="Arial"/>
                          <a:cs typeface="Arial"/>
                          <a:sym typeface="Arial"/>
                        </a:rPr>
                        <a:t> (EU) is an organization made up of 27 countries of Europe.</a:t>
                      </a:r>
                    </a:p>
                    <a:p>
                      <a:r>
                        <a:rPr lang="en-GB" sz="800" b="0" i="0" u="none" strike="noStrike" cap="none" baseline="0" dirty="0" smtClean="0">
                          <a:solidFill>
                            <a:srgbClr val="000000"/>
                          </a:solidFill>
                          <a:effectLst/>
                          <a:latin typeface="Arial"/>
                          <a:ea typeface="Arial"/>
                          <a:cs typeface="Arial"/>
                          <a:sym typeface="Arial"/>
                        </a:rPr>
                        <a:t> </a:t>
                      </a:r>
                      <a:r>
                        <a:rPr lang="en-GB" sz="800" b="0" i="0" u="none" strike="noStrike" cap="none" dirty="0" smtClean="0">
                          <a:solidFill>
                            <a:srgbClr val="000000"/>
                          </a:solidFill>
                          <a:effectLst/>
                          <a:latin typeface="Arial"/>
                          <a:ea typeface="Arial"/>
                          <a:cs typeface="Arial"/>
                          <a:sym typeface="Arial"/>
                        </a:rPr>
                        <a:t>Brexit is a word made up to </a:t>
                      </a:r>
                      <a:r>
                        <a:rPr lang="en-GB" sz="800" b="1" i="0" u="none" strike="noStrike" cap="none" dirty="0" smtClean="0">
                          <a:solidFill>
                            <a:srgbClr val="000000"/>
                          </a:solidFill>
                          <a:effectLst/>
                          <a:latin typeface="Arial"/>
                          <a:ea typeface="Arial"/>
                          <a:cs typeface="Arial"/>
                          <a:sym typeface="Arial"/>
                        </a:rPr>
                        <a:t>describe the “British Exit“ from the European Union (EU</a:t>
                      </a:r>
                      <a:r>
                        <a:rPr lang="en-GB" sz="800" b="0" i="0" u="none" strike="noStrike" cap="none" dirty="0" smtClean="0">
                          <a:solidFill>
                            <a:srgbClr val="000000"/>
                          </a:solidFill>
                          <a:effectLst/>
                          <a:latin typeface="Arial"/>
                          <a:ea typeface="Arial"/>
                          <a:cs typeface="Arial"/>
                          <a:sym typeface="Arial"/>
                        </a:rPr>
                        <a:t>). In a vote on June 23, 2016, more than half of the people of the United</a:t>
                      </a:r>
                      <a:r>
                        <a:rPr lang="en-GB" sz="1400" b="0" i="0" u="none" strike="noStrike" cap="none" dirty="0" smtClean="0">
                          <a:solidFill>
                            <a:srgbClr val="000000"/>
                          </a:solidFill>
                          <a:effectLst/>
                          <a:latin typeface="Arial"/>
                          <a:ea typeface="Arial"/>
                          <a:cs typeface="Arial"/>
                          <a:sym typeface="Arial"/>
                        </a:rPr>
                        <a:t> </a:t>
                      </a:r>
                      <a:endParaRPr lang="en-GB" sz="800" b="1" i="0" u="none" strike="noStrike" cap="none" dirty="0" smtClean="0">
                        <a:solidFill>
                          <a:srgbClr val="000000"/>
                        </a:solidFill>
                        <a:effectLst/>
                        <a:latin typeface="Arial"/>
                        <a:ea typeface="Arial"/>
                        <a:cs typeface="Arial"/>
                        <a:sym typeface="Arial"/>
                      </a:endParaRPr>
                    </a:p>
                    <a:p>
                      <a:endParaRPr lang="en-GB" sz="800" b="1" i="0" u="none" strike="noStrike" cap="none" dirty="0" smtClean="0">
                        <a:solidFill>
                          <a:srgbClr val="000000"/>
                        </a:solidFill>
                        <a:effectLst/>
                        <a:latin typeface="Arial"/>
                        <a:ea typeface="Arial"/>
                        <a:cs typeface="Arial"/>
                        <a:sym typeface="Arial"/>
                      </a:endParaRPr>
                    </a:p>
                  </a:txBody>
                  <a:tcPr/>
                </a:tc>
                <a:tc>
                  <a:txBody>
                    <a:bodyPr/>
                    <a:lstStyle/>
                    <a:p>
                      <a:r>
                        <a:rPr lang="en-GB" sz="1100" dirty="0" smtClean="0"/>
                        <a:t>Lesson</a:t>
                      </a:r>
                      <a:r>
                        <a:rPr lang="en-GB" sz="1100" baseline="0" dirty="0" smtClean="0"/>
                        <a:t> </a:t>
                      </a:r>
                      <a:r>
                        <a:rPr lang="en-GB" sz="1100" baseline="0" dirty="0" smtClean="0"/>
                        <a:t>2</a:t>
                      </a:r>
                    </a:p>
                    <a:p>
                      <a:endParaRPr lang="en-GB" sz="1100" baseline="0" dirty="0" smtClean="0"/>
                    </a:p>
                    <a:p>
                      <a:endParaRPr lang="en-GB" sz="1100" b="0" i="0" u="none" strike="noStrike" cap="none" baseline="0" dirty="0" smtClean="0">
                        <a:solidFill>
                          <a:srgbClr val="000000"/>
                        </a:solidFill>
                        <a:effectLst/>
                        <a:latin typeface="Arial"/>
                        <a:ea typeface="Arial"/>
                        <a:cs typeface="Arial"/>
                        <a:sym typeface="Arial"/>
                      </a:endParaRPr>
                    </a:p>
                    <a:p>
                      <a:endParaRPr lang="en-GB" sz="1100" b="0" i="0" u="none" strike="noStrike" cap="none" baseline="0" dirty="0" smtClean="0">
                        <a:solidFill>
                          <a:srgbClr val="000000"/>
                        </a:solidFill>
                        <a:effectLst/>
                        <a:latin typeface="Arial"/>
                        <a:ea typeface="Arial"/>
                        <a:cs typeface="Arial"/>
                        <a:sym typeface="Arial"/>
                      </a:endParaRPr>
                    </a:p>
                    <a:p>
                      <a:endParaRPr lang="en-GB" sz="1100" b="0" i="0" u="none" strike="noStrike" cap="none" baseline="0" dirty="0" smtClean="0">
                        <a:solidFill>
                          <a:srgbClr val="000000"/>
                        </a:solidFill>
                        <a:effectLst/>
                        <a:latin typeface="Arial"/>
                        <a:ea typeface="Arial"/>
                        <a:cs typeface="Arial"/>
                        <a:sym typeface="Arial"/>
                      </a:endParaRPr>
                    </a:p>
                    <a:p>
                      <a:endParaRPr lang="en-GB" sz="1100" b="0" i="0" u="none" strike="noStrike" cap="none" baseline="0" dirty="0" smtClean="0">
                        <a:solidFill>
                          <a:srgbClr val="000000"/>
                        </a:solidFill>
                        <a:effectLst/>
                        <a:latin typeface="Arial"/>
                        <a:ea typeface="Arial"/>
                        <a:cs typeface="Arial"/>
                        <a:sym typeface="Arial"/>
                      </a:endParaRPr>
                    </a:p>
                    <a:p>
                      <a:endParaRPr lang="en-GB" sz="1100" b="0" i="0" u="none" strike="noStrike" cap="none" baseline="0" dirty="0" smtClean="0">
                        <a:solidFill>
                          <a:srgbClr val="000000"/>
                        </a:solidFill>
                        <a:effectLst/>
                        <a:latin typeface="Arial"/>
                        <a:ea typeface="Arial"/>
                        <a:cs typeface="Arial"/>
                        <a:sym typeface="Arial"/>
                      </a:endParaRPr>
                    </a:p>
                    <a:p>
                      <a:endParaRPr lang="en-GB" sz="800" b="0" i="0" u="none" strike="noStrike" cap="none" baseline="0" dirty="0" smtClean="0">
                        <a:solidFill>
                          <a:srgbClr val="000000"/>
                        </a:solidFill>
                        <a:effectLst/>
                        <a:latin typeface="Arial"/>
                        <a:ea typeface="Arial"/>
                        <a:cs typeface="Arial"/>
                        <a:sym typeface="Arial"/>
                      </a:endParaRPr>
                    </a:p>
                    <a:p>
                      <a:endParaRPr lang="en-GB" sz="800" b="0" i="0" u="none" strike="noStrike" cap="none" baseline="0" dirty="0" smtClean="0">
                        <a:solidFill>
                          <a:srgbClr val="000000"/>
                        </a:solidFill>
                        <a:effectLst/>
                        <a:latin typeface="Arial"/>
                        <a:ea typeface="Arial"/>
                        <a:cs typeface="Arial"/>
                        <a:sym typeface="Arial"/>
                      </a:endParaRPr>
                    </a:p>
                    <a:p>
                      <a:endParaRPr lang="en-GB" sz="800" b="0" i="0" u="none" strike="noStrike" cap="none" baseline="0" dirty="0" smtClean="0">
                        <a:solidFill>
                          <a:srgbClr val="000000"/>
                        </a:solidFill>
                        <a:effectLst/>
                        <a:latin typeface="Arial"/>
                        <a:ea typeface="Arial"/>
                        <a:cs typeface="Arial"/>
                        <a:sym typeface="Arial"/>
                      </a:endParaRPr>
                    </a:p>
                    <a:p>
                      <a:r>
                        <a:rPr lang="en-GB" sz="800" b="0" i="0" u="none" strike="noStrike" cap="none" baseline="0" dirty="0" smtClean="0">
                          <a:solidFill>
                            <a:srgbClr val="000000"/>
                          </a:solidFill>
                          <a:effectLst/>
                          <a:latin typeface="Arial"/>
                          <a:ea typeface="Arial"/>
                          <a:cs typeface="Arial"/>
                          <a:sym typeface="Arial"/>
                        </a:rPr>
                        <a:t>Europe is bordered by the </a:t>
                      </a:r>
                      <a:r>
                        <a:rPr lang="en-GB" sz="800" b="0" i="0" u="none" strike="noStrike" cap="none" dirty="0" smtClean="0">
                          <a:solidFill>
                            <a:srgbClr val="000000"/>
                          </a:solidFill>
                          <a:effectLst/>
                          <a:latin typeface="Arial"/>
                          <a:ea typeface="Arial"/>
                          <a:cs typeface="Arial"/>
                          <a:sym typeface="Arial"/>
                        </a:rPr>
                        <a:t>Arctic Ocean to the north, the Atlantic Ocean to the west, and the Mediterranean, Black, and Caspian Seas to the south.</a:t>
                      </a:r>
                      <a:endParaRPr lang="en-GB" sz="800" b="0" i="0" u="none" strike="noStrike" cap="none" baseline="0" dirty="0" smtClean="0">
                        <a:solidFill>
                          <a:srgbClr val="000000"/>
                        </a:solidFill>
                        <a:effectLst/>
                        <a:latin typeface="Arial"/>
                        <a:ea typeface="Arial"/>
                        <a:cs typeface="Arial"/>
                        <a:sym typeface="Arial"/>
                      </a:endParaRPr>
                    </a:p>
                    <a:p>
                      <a:endParaRPr lang="en-GB" sz="1100" b="0" i="0" u="none" strike="noStrike" cap="none" baseline="0" dirty="0" smtClean="0">
                        <a:solidFill>
                          <a:srgbClr val="000000"/>
                        </a:solidFill>
                        <a:effectLst/>
                        <a:latin typeface="Arial"/>
                        <a:ea typeface="Arial"/>
                        <a:cs typeface="Arial"/>
                        <a:sym typeface="Arial"/>
                      </a:endParaRPr>
                    </a:p>
                    <a:p>
                      <a:r>
                        <a:rPr lang="en-GB" sz="800" b="0" i="0" u="none" strike="noStrike" cap="none" dirty="0" smtClean="0">
                          <a:solidFill>
                            <a:srgbClr val="000000"/>
                          </a:solidFill>
                          <a:effectLst/>
                          <a:latin typeface="Arial"/>
                          <a:ea typeface="Arial"/>
                          <a:cs typeface="Arial"/>
                          <a:sym typeface="Arial"/>
                        </a:rPr>
                        <a:t>There are 50 countries in Europe. United</a:t>
                      </a:r>
                      <a:r>
                        <a:rPr lang="en-GB" sz="800" b="0" i="0" u="none" strike="noStrike" cap="none" baseline="0" dirty="0" smtClean="0">
                          <a:solidFill>
                            <a:srgbClr val="000000"/>
                          </a:solidFill>
                          <a:effectLst/>
                          <a:latin typeface="Arial"/>
                          <a:ea typeface="Arial"/>
                          <a:cs typeface="Arial"/>
                          <a:sym typeface="Arial"/>
                        </a:rPr>
                        <a:t> kingdom, France Germany Spain, Belgian, Austria, Italy, Sweden, Denmark, Greece and </a:t>
                      </a:r>
                      <a:r>
                        <a:rPr lang="en-GB" sz="800" b="0" i="0" u="none" strike="noStrike" cap="none" baseline="0" dirty="0" err="1" smtClean="0">
                          <a:solidFill>
                            <a:srgbClr val="000000"/>
                          </a:solidFill>
                          <a:effectLst/>
                          <a:latin typeface="Arial"/>
                          <a:ea typeface="Arial"/>
                          <a:cs typeface="Arial"/>
                          <a:sym typeface="Arial"/>
                        </a:rPr>
                        <a:t>Portual</a:t>
                      </a:r>
                      <a:r>
                        <a:rPr lang="en-GB" sz="800" b="0" i="0" u="none" strike="noStrike" cap="none" baseline="0" dirty="0" smtClean="0">
                          <a:solidFill>
                            <a:srgbClr val="000000"/>
                          </a:solidFill>
                          <a:effectLst/>
                          <a:latin typeface="Arial"/>
                          <a:ea typeface="Arial"/>
                          <a:cs typeface="Arial"/>
                          <a:sym typeface="Arial"/>
                        </a:rPr>
                        <a:t> are a few of them.</a:t>
                      </a:r>
                    </a:p>
                  </a:txBody>
                  <a:tcPr/>
                </a:tc>
                <a:tc>
                  <a:txBody>
                    <a:bodyPr/>
                    <a:lstStyle/>
                    <a:p>
                      <a:r>
                        <a:rPr lang="en-GB" sz="1100" dirty="0" smtClean="0"/>
                        <a:t>Lesson 3</a:t>
                      </a: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dirty="0" smtClean="0"/>
                    </a:p>
                    <a:p>
                      <a:endParaRPr lang="en-GB" sz="800" dirty="0" smtClean="0"/>
                    </a:p>
                    <a:p>
                      <a:r>
                        <a:rPr lang="en-GB" sz="800" dirty="0" smtClean="0"/>
                        <a:t>From the east coast of the </a:t>
                      </a:r>
                      <a:r>
                        <a:rPr lang="en-GB" sz="800" dirty="0" err="1" smtClean="0"/>
                        <a:t>uk</a:t>
                      </a:r>
                      <a:r>
                        <a:rPr lang="en-GB" sz="800" dirty="0" smtClean="0"/>
                        <a:t> I cross the North sea to arrive in Norway or the Netherlands.</a:t>
                      </a:r>
                      <a:r>
                        <a:rPr lang="en-GB" sz="800" baseline="0" dirty="0" smtClean="0"/>
                        <a:t> From the south of England I cross the English Channel to arrive in France. From the west coast of the UK I would cross the Irish Sea to arrive in Ireland.</a:t>
                      </a:r>
                      <a:endParaRPr lang="en-GB" sz="800" dirty="0" smtClean="0"/>
                    </a:p>
                  </a:txBody>
                  <a:tcPr/>
                </a:tc>
              </a:tr>
              <a:tr h="1829756">
                <a:tc>
                  <a:txBody>
                    <a:bodyPr/>
                    <a:lstStyle/>
                    <a:p>
                      <a:r>
                        <a:rPr lang="en-GB" sz="1100" dirty="0" smtClean="0"/>
                        <a:t>Lesson </a:t>
                      </a:r>
                      <a:r>
                        <a:rPr lang="en-GB" sz="1100" dirty="0" smtClean="0"/>
                        <a:t>4</a:t>
                      </a:r>
                    </a:p>
                    <a:p>
                      <a:endParaRPr lang="en-GB" sz="1100" dirty="0" smtClean="0"/>
                    </a:p>
                    <a:p>
                      <a:endParaRPr lang="en-GB" sz="800" dirty="0" smtClean="0"/>
                    </a:p>
                    <a:p>
                      <a:endParaRPr lang="en-GB" sz="800" dirty="0" smtClean="0"/>
                    </a:p>
                    <a:p>
                      <a:endParaRPr lang="en-GB" sz="800" dirty="0" smtClean="0"/>
                    </a:p>
                    <a:p>
                      <a:endParaRPr lang="en-GB" sz="1400" b="0" i="0" u="none" strike="noStrike" cap="none" dirty="0" smtClean="0">
                        <a:solidFill>
                          <a:srgbClr val="000000"/>
                        </a:solidFill>
                        <a:effectLst/>
                        <a:latin typeface="Arial"/>
                        <a:ea typeface="Arial"/>
                        <a:cs typeface="Arial"/>
                        <a:sym typeface="Arial"/>
                      </a:endParaRPr>
                    </a:p>
                    <a:p>
                      <a:endParaRPr lang="en-GB" sz="800" dirty="0" smtClean="0"/>
                    </a:p>
                    <a:p>
                      <a:endParaRPr lang="en-GB" sz="800" b="0" i="0" u="none" strike="noStrike" cap="none" dirty="0" smtClean="0">
                        <a:solidFill>
                          <a:srgbClr val="000000"/>
                        </a:solidFill>
                        <a:effectLst/>
                        <a:latin typeface="Arial"/>
                        <a:ea typeface="Arial"/>
                        <a:cs typeface="Arial"/>
                        <a:sym typeface="Arial"/>
                      </a:endParaRPr>
                    </a:p>
                    <a:p>
                      <a:r>
                        <a:rPr lang="en-GB" sz="800" b="0" i="0" u="none" strike="noStrike" cap="none" dirty="0" smtClean="0">
                          <a:solidFill>
                            <a:srgbClr val="000000"/>
                          </a:solidFill>
                          <a:effectLst/>
                          <a:latin typeface="Arial"/>
                          <a:ea typeface="Arial"/>
                          <a:cs typeface="Arial"/>
                          <a:sym typeface="Arial"/>
                        </a:rPr>
                        <a:t>OFFICIAL NAME: Kingdom of Spain.</a:t>
                      </a:r>
                    </a:p>
                    <a:p>
                      <a:r>
                        <a:rPr lang="en-GB" sz="800" b="0" i="0" u="none" strike="noStrike" cap="none" dirty="0" smtClean="0">
                          <a:solidFill>
                            <a:srgbClr val="000000"/>
                          </a:solidFill>
                          <a:effectLst/>
                          <a:latin typeface="Arial"/>
                          <a:ea typeface="Arial"/>
                          <a:cs typeface="Arial"/>
                          <a:sym typeface="Arial"/>
                        </a:rPr>
                        <a:t>FORM OF GOVERNMENT: Parliamentary monarchy.</a:t>
                      </a:r>
                    </a:p>
                    <a:p>
                      <a:r>
                        <a:rPr lang="en-GB" sz="800" b="0" i="0" u="none" strike="noStrike" cap="none" dirty="0" smtClean="0">
                          <a:solidFill>
                            <a:srgbClr val="000000"/>
                          </a:solidFill>
                          <a:effectLst/>
                          <a:latin typeface="Arial"/>
                          <a:ea typeface="Arial"/>
                          <a:cs typeface="Arial"/>
                          <a:sym typeface="Arial"/>
                        </a:rPr>
                        <a:t>CAPITAL: Madrid.</a:t>
                      </a:r>
                    </a:p>
                    <a:p>
                      <a:r>
                        <a:rPr lang="en-GB" sz="800" b="0" i="0" u="none" strike="noStrike" cap="none" dirty="0" smtClean="0">
                          <a:solidFill>
                            <a:srgbClr val="000000"/>
                          </a:solidFill>
                          <a:effectLst/>
                          <a:latin typeface="Arial"/>
                          <a:ea typeface="Arial"/>
                          <a:cs typeface="Arial"/>
                          <a:sym typeface="Arial"/>
                        </a:rPr>
                        <a:t>POPULATION: 47, 909, 753.</a:t>
                      </a:r>
                    </a:p>
                    <a:p>
                      <a:r>
                        <a:rPr lang="en-GB" sz="800" b="0" i="0" u="none" strike="noStrike" cap="none" dirty="0" smtClean="0">
                          <a:solidFill>
                            <a:srgbClr val="000000"/>
                          </a:solidFill>
                          <a:effectLst/>
                          <a:latin typeface="Arial"/>
                          <a:ea typeface="Arial"/>
                          <a:cs typeface="Arial"/>
                          <a:sym typeface="Arial"/>
                        </a:rPr>
                        <a:t>OFFICIAL LANGUAGES: Spanish, Catalan, Galician, Basque.</a:t>
                      </a:r>
                    </a:p>
                    <a:p>
                      <a:r>
                        <a:rPr lang="en-GB" sz="800" b="0" i="0" u="none" strike="noStrike" cap="none" dirty="0" smtClean="0">
                          <a:solidFill>
                            <a:srgbClr val="000000"/>
                          </a:solidFill>
                          <a:effectLst/>
                          <a:latin typeface="Arial"/>
                          <a:ea typeface="Arial"/>
                          <a:cs typeface="Arial"/>
                          <a:sym typeface="Arial"/>
                        </a:rPr>
                        <a:t>MONEY: Euro.</a:t>
                      </a:r>
                    </a:p>
                    <a:p>
                      <a:r>
                        <a:rPr lang="en-GB" sz="800" b="0" i="0" u="none" strike="noStrike" cap="none" dirty="0" smtClean="0">
                          <a:solidFill>
                            <a:srgbClr val="000000"/>
                          </a:solidFill>
                          <a:effectLst/>
                          <a:latin typeface="Arial"/>
                          <a:ea typeface="Arial"/>
                          <a:cs typeface="Arial"/>
                          <a:sym typeface="Arial"/>
                        </a:rPr>
                        <a:t>AREA: 505,988 square kilometres.</a:t>
                      </a:r>
                    </a:p>
                    <a:p>
                      <a:r>
                        <a:rPr lang="en-GB" sz="800" b="0" i="0" u="none" strike="noStrike" cap="none" dirty="0" smtClean="0">
                          <a:solidFill>
                            <a:srgbClr val="000000"/>
                          </a:solidFill>
                          <a:effectLst/>
                          <a:latin typeface="Arial"/>
                          <a:ea typeface="Arial"/>
                          <a:cs typeface="Arial"/>
                          <a:sym typeface="Arial"/>
                        </a:rPr>
                        <a:t>MAJOR MOUNTAIN RANGES: Pyrenees, Sierra de </a:t>
                      </a:r>
                      <a:r>
                        <a:rPr lang="en-GB" sz="800" b="0" i="0" u="none" strike="noStrike" cap="none" dirty="0" err="1" smtClean="0">
                          <a:solidFill>
                            <a:srgbClr val="000000"/>
                          </a:solidFill>
                          <a:effectLst/>
                          <a:latin typeface="Arial"/>
                          <a:ea typeface="Arial"/>
                          <a:cs typeface="Arial"/>
                          <a:sym typeface="Arial"/>
                        </a:rPr>
                        <a:t>Guadarrama</a:t>
                      </a:r>
                      <a:r>
                        <a:rPr lang="en-GB" sz="800" b="0" i="0" u="none" strike="noStrike" cap="none" dirty="0" smtClean="0">
                          <a:solidFill>
                            <a:srgbClr val="000000"/>
                          </a:solidFill>
                          <a:effectLst/>
                          <a:latin typeface="Arial"/>
                          <a:ea typeface="Arial"/>
                          <a:cs typeface="Arial"/>
                          <a:sym typeface="Arial"/>
                        </a:rPr>
                        <a:t>, Sierra de </a:t>
                      </a:r>
                      <a:r>
                        <a:rPr lang="en-GB" sz="800" b="0" i="0" u="none" strike="noStrike" cap="none" dirty="0" err="1" smtClean="0">
                          <a:solidFill>
                            <a:srgbClr val="000000"/>
                          </a:solidFill>
                          <a:effectLst/>
                          <a:latin typeface="Arial"/>
                          <a:ea typeface="Arial"/>
                          <a:cs typeface="Arial"/>
                          <a:sym typeface="Arial"/>
                        </a:rPr>
                        <a:t>Gredos</a:t>
                      </a:r>
                      <a:r>
                        <a:rPr lang="en-GB" sz="800" b="0" i="0" u="none" strike="noStrike" cap="none" dirty="0" smtClean="0">
                          <a:solidFill>
                            <a:srgbClr val="000000"/>
                          </a:solidFill>
                          <a:effectLst/>
                          <a:latin typeface="Arial"/>
                          <a:ea typeface="Arial"/>
                          <a:cs typeface="Arial"/>
                          <a:sym typeface="Arial"/>
                        </a:rPr>
                        <a:t>, Sierra Nevada.</a:t>
                      </a:r>
                    </a:p>
                    <a:p>
                      <a:endParaRPr lang="en-GB" sz="1100" dirty="0" smtClean="0"/>
                    </a:p>
                  </a:txBody>
                  <a:tcPr/>
                </a:tc>
                <a:tc>
                  <a:txBody>
                    <a:bodyPr/>
                    <a:lstStyle/>
                    <a:p>
                      <a:r>
                        <a:rPr lang="en-GB" sz="1400" b="0" i="0" u="none" strike="noStrike" cap="none" dirty="0" smtClean="0">
                          <a:solidFill>
                            <a:srgbClr val="000000"/>
                          </a:solidFill>
                          <a:effectLst/>
                          <a:latin typeface="Arial"/>
                          <a:ea typeface="Arial"/>
                          <a:cs typeface="Arial"/>
                          <a:sym typeface="Arial"/>
                        </a:rPr>
                        <a:t>Lesson 5</a:t>
                      </a:r>
                    </a:p>
                    <a:p>
                      <a:endParaRPr lang="en-GB" sz="1400" b="0" i="0" u="none" strike="noStrike" cap="none" dirty="0" smtClean="0">
                        <a:solidFill>
                          <a:srgbClr val="000000"/>
                        </a:solidFill>
                        <a:effectLst/>
                        <a:latin typeface="Arial"/>
                        <a:ea typeface="Arial"/>
                        <a:cs typeface="Arial"/>
                        <a:sym typeface="Arial"/>
                      </a:endParaRPr>
                    </a:p>
                    <a:p>
                      <a:endParaRPr lang="en-GB" sz="1400" b="0" i="0" u="none" strike="noStrike" cap="none" dirty="0" smtClean="0">
                        <a:solidFill>
                          <a:srgbClr val="000000"/>
                        </a:solidFill>
                        <a:effectLst/>
                        <a:latin typeface="Arial"/>
                        <a:ea typeface="Arial"/>
                        <a:cs typeface="Arial"/>
                        <a:sym typeface="Arial"/>
                      </a:endParaRPr>
                    </a:p>
                    <a:p>
                      <a:endParaRPr lang="en-GB" sz="1400" b="0" i="0" u="none" strike="noStrike" cap="none" dirty="0" smtClean="0">
                        <a:solidFill>
                          <a:srgbClr val="000000"/>
                        </a:solidFill>
                        <a:effectLst/>
                        <a:latin typeface="Arial"/>
                        <a:ea typeface="Arial"/>
                        <a:cs typeface="Arial"/>
                        <a:sym typeface="Arial"/>
                      </a:endParaRPr>
                    </a:p>
                    <a:p>
                      <a:endParaRPr lang="en-GB" sz="1400" b="0" i="0" u="none" strike="noStrike" cap="none" dirty="0" smtClean="0">
                        <a:solidFill>
                          <a:srgbClr val="000000"/>
                        </a:solidFill>
                        <a:effectLst/>
                        <a:latin typeface="Arial"/>
                        <a:ea typeface="Arial"/>
                        <a:cs typeface="Arial"/>
                        <a:sym typeface="Arial"/>
                      </a:endParaRPr>
                    </a:p>
                    <a:p>
                      <a:r>
                        <a:rPr lang="en-GB" sz="800" b="0" i="0" u="none" strike="noStrike" cap="none" dirty="0" smtClean="0">
                          <a:solidFill>
                            <a:srgbClr val="000000"/>
                          </a:solidFill>
                          <a:effectLst/>
                          <a:latin typeface="Arial"/>
                          <a:ea typeface="Arial"/>
                          <a:cs typeface="Arial"/>
                          <a:sym typeface="Arial"/>
                        </a:rPr>
                        <a:t>To the east lies the Mediterranean Sea, including Spain's Balearic Islands. Spain also rules two cities in North Africa and the</a:t>
                      </a:r>
                      <a:r>
                        <a:rPr lang="en-GB" sz="1400" b="0" i="0" u="none" strike="noStrike" cap="none" dirty="0" smtClean="0">
                          <a:solidFill>
                            <a:srgbClr val="000000"/>
                          </a:solidFill>
                          <a:effectLst/>
                          <a:latin typeface="Arial"/>
                          <a:ea typeface="Arial"/>
                          <a:cs typeface="Arial"/>
                          <a:sym typeface="Arial"/>
                        </a:rPr>
                        <a:t> </a:t>
                      </a:r>
                      <a:r>
                        <a:rPr lang="en-GB" sz="800" b="0" i="0" u="none" strike="noStrike" cap="none" dirty="0" smtClean="0">
                          <a:solidFill>
                            <a:srgbClr val="000000"/>
                          </a:solidFill>
                          <a:effectLst/>
                          <a:latin typeface="Arial"/>
                          <a:ea typeface="Arial"/>
                          <a:cs typeface="Arial"/>
                          <a:sym typeface="Arial"/>
                        </a:rPr>
                        <a:t>Canary Islands in the Atlantic. The interior of Spain is a high, dry plateau surrounded and crisscrossed by mountain ranges. Rivers run to the coasts, creating good farmland. Average rainfall is Spain has an average rainfall of around 650mm (25.6 inches) per year, although this can vary quite a bit depending on where you are in the country The summer months are very hot with temperatures regularly in excess of 35 °C. Madrid for example sees an average daily maximum of 33.5</a:t>
                      </a:r>
                      <a:endParaRPr lang="en-GB" sz="800" b="0" i="0" u="none" strike="noStrike" cap="none" dirty="0">
                        <a:solidFill>
                          <a:srgbClr val="000000"/>
                        </a:solidFill>
                        <a:effectLst/>
                        <a:latin typeface="Arial"/>
                        <a:ea typeface="Arial"/>
                        <a:cs typeface="Arial"/>
                        <a:sym typeface="Arial"/>
                      </a:endParaRPr>
                    </a:p>
                  </a:txBody>
                  <a:tcPr/>
                </a:tc>
                <a:tc>
                  <a:txBody>
                    <a:bodyPr/>
                    <a:lstStyle/>
                    <a:p>
                      <a:r>
                        <a:rPr lang="en-GB" sz="1100" dirty="0" smtClean="0"/>
                        <a:t>Lesson</a:t>
                      </a:r>
                      <a:r>
                        <a:rPr lang="en-GB" sz="1100" baseline="0" dirty="0" smtClean="0"/>
                        <a:t> 6</a:t>
                      </a:r>
                    </a:p>
                    <a:p>
                      <a:endParaRPr lang="en-GB" sz="1100" baseline="0" dirty="0" smtClean="0"/>
                    </a:p>
                    <a:p>
                      <a:endParaRPr lang="en-GB" sz="1100" baseline="0" dirty="0" smtClean="0"/>
                    </a:p>
                    <a:p>
                      <a:endParaRPr lang="en-GB" sz="1100" baseline="0" dirty="0" smtClean="0"/>
                    </a:p>
                    <a:p>
                      <a:endParaRPr lang="en-GB" sz="1100" baseline="0" dirty="0" smtClean="0"/>
                    </a:p>
                    <a:p>
                      <a:endParaRPr lang="en-GB" sz="1100" baseline="0" dirty="0" smtClean="0"/>
                    </a:p>
                    <a:p>
                      <a:r>
                        <a:rPr lang="en-GB" sz="1100" b="0" i="0" u="none" strike="noStrike" cap="none" baseline="0" dirty="0" smtClean="0">
                          <a:solidFill>
                            <a:srgbClr val="000000"/>
                          </a:solidFill>
                          <a:effectLst/>
                          <a:latin typeface="Arial"/>
                          <a:ea typeface="Arial"/>
                          <a:cs typeface="Arial"/>
                          <a:sym typeface="Arial"/>
                        </a:rPr>
                        <a:t>Physical Features </a:t>
                      </a:r>
                    </a:p>
                    <a:p>
                      <a:r>
                        <a:rPr lang="en-GB" sz="800" b="0" i="0" u="none" strike="noStrike" cap="none" dirty="0" smtClean="0">
                          <a:solidFill>
                            <a:srgbClr val="000000"/>
                          </a:solidFill>
                          <a:effectLst/>
                          <a:latin typeface="Arial"/>
                          <a:ea typeface="Arial"/>
                          <a:cs typeface="Arial"/>
                          <a:sym typeface="Arial"/>
                        </a:rPr>
                        <a:t>The only desert in Europe can be found in Almeria, Spain. Spain has a large variety of landscapes, including snowy mountains, cliffs and sandy beaches. The main religion in Spain is Christianity. Since joining the European Union in 1986, Spain has used the Euro as currency.</a:t>
                      </a:r>
                    </a:p>
                    <a:p>
                      <a:r>
                        <a:rPr lang="en-GB" sz="1000" b="0" i="0" u="none" strike="noStrike" cap="none" baseline="0" dirty="0" smtClean="0">
                          <a:solidFill>
                            <a:srgbClr val="000000"/>
                          </a:solidFill>
                          <a:effectLst/>
                          <a:latin typeface="Arial"/>
                          <a:cs typeface="Arial"/>
                          <a:sym typeface="Arial"/>
                        </a:rPr>
                        <a:t>Human Features</a:t>
                      </a:r>
                    </a:p>
                    <a:p>
                      <a:r>
                        <a:rPr lang="en-GB" sz="800" b="0" i="0" u="none" strike="noStrike" cap="none" dirty="0" smtClean="0">
                          <a:solidFill>
                            <a:srgbClr val="000000"/>
                          </a:solidFill>
                          <a:effectLst/>
                          <a:latin typeface="Arial"/>
                          <a:ea typeface="Arial"/>
                          <a:cs typeface="Arial"/>
                          <a:sym typeface="Arial"/>
                        </a:rPr>
                        <a:t>Spain has a vibrant and warm culture. The people are passionate, expressive, and loving. They prioritise family and make time to enjoy the company of their loved ones, especially over food. They live to enjoy life and that's why they take things slowly.</a:t>
                      </a:r>
                      <a:endParaRPr lang="en-GB" sz="800" baseline="0" dirty="0" smtClean="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96809962"/>
              </p:ext>
            </p:extLst>
          </p:nvPr>
        </p:nvGraphicFramePr>
        <p:xfrm>
          <a:off x="3492791" y="8645980"/>
          <a:ext cx="2967750" cy="3325914"/>
        </p:xfrm>
        <a:graphic>
          <a:graphicData uri="http://schemas.openxmlformats.org/drawingml/2006/table">
            <a:tbl>
              <a:tblPr firstRow="1" bandRow="1">
                <a:tableStyleId>{9A976A96-125C-4A93-862C-2D2D4AC65F12}</a:tableStyleId>
              </a:tblPr>
              <a:tblGrid>
                <a:gridCol w="992662"/>
                <a:gridCol w="1975088"/>
              </a:tblGrid>
              <a:tr h="571499">
                <a:tc>
                  <a:txBody>
                    <a:bodyPr/>
                    <a:lstStyle/>
                    <a:p>
                      <a:r>
                        <a:rPr lang="en-GB" sz="800" b="0" i="0" u="none" strike="noStrike" cap="none" dirty="0" smtClean="0">
                          <a:solidFill>
                            <a:srgbClr val="000000"/>
                          </a:solidFill>
                          <a:effectLst/>
                          <a:latin typeface="Arial"/>
                          <a:ea typeface="Arial"/>
                          <a:cs typeface="Arial"/>
                          <a:sym typeface="Arial"/>
                        </a:rPr>
                        <a:t>Climate</a:t>
                      </a:r>
                      <a:endParaRPr lang="en-GB" sz="800" dirty="0"/>
                    </a:p>
                  </a:txBody>
                  <a:tcPr/>
                </a:tc>
                <a:tc>
                  <a:txBody>
                    <a:bodyPr/>
                    <a:lstStyle/>
                    <a:p>
                      <a:r>
                        <a:rPr lang="en-GB" sz="800" b="0" i="0" u="none" strike="noStrike" cap="none" dirty="0" smtClean="0">
                          <a:solidFill>
                            <a:srgbClr val="000000"/>
                          </a:solidFill>
                          <a:effectLst/>
                          <a:latin typeface="Arial"/>
                          <a:ea typeface="Arial"/>
                          <a:cs typeface="Arial"/>
                          <a:sym typeface="Arial"/>
                        </a:rPr>
                        <a:t>Landmarks are features or structures around the world that are easily recognised or unique</a:t>
                      </a:r>
                      <a:r>
                        <a:rPr lang="en-GB" sz="1400" b="0" i="0" u="none" strike="noStrike" cap="none" dirty="0" smtClean="0">
                          <a:solidFill>
                            <a:srgbClr val="000000"/>
                          </a:solidFill>
                          <a:effectLst/>
                          <a:latin typeface="Arial"/>
                          <a:ea typeface="Arial"/>
                          <a:cs typeface="Arial"/>
                          <a:sym typeface="Arial"/>
                        </a:rPr>
                        <a:t>. </a:t>
                      </a:r>
                      <a:endParaRPr lang="en-GB" sz="800" dirty="0"/>
                    </a:p>
                  </a:txBody>
                  <a:tcPr/>
                </a:tc>
              </a:tr>
              <a:tr h="535718">
                <a:tc>
                  <a:txBody>
                    <a:bodyPr/>
                    <a:lstStyle/>
                    <a:p>
                      <a:r>
                        <a:rPr lang="en-GB" sz="800" b="0" i="0" u="none" strike="noStrike" cap="none" dirty="0" smtClean="0">
                          <a:solidFill>
                            <a:srgbClr val="000000"/>
                          </a:solidFill>
                          <a:effectLst/>
                          <a:latin typeface="Arial"/>
                          <a:ea typeface="Arial"/>
                          <a:cs typeface="Arial"/>
                          <a:sym typeface="Arial"/>
                        </a:rPr>
                        <a:t>physical features, </a:t>
                      </a:r>
                      <a:endParaRPr lang="en-GB" sz="800" dirty="0"/>
                    </a:p>
                  </a:txBody>
                  <a:tcPr/>
                </a:tc>
                <a:tc>
                  <a:txBody>
                    <a:bodyPr/>
                    <a:lstStyle/>
                    <a:p>
                      <a:r>
                        <a:rPr lang="en-GB" sz="800" b="0" i="0" u="none" strike="noStrike" cap="none" dirty="0" smtClean="0">
                          <a:solidFill>
                            <a:srgbClr val="000000"/>
                          </a:solidFill>
                          <a:effectLst/>
                          <a:latin typeface="Arial"/>
                          <a:ea typeface="Arial"/>
                          <a:cs typeface="Arial"/>
                          <a:sym typeface="Arial"/>
                        </a:rPr>
                        <a:t>Human and physical features are things that you can see all around you. Physical features like seas, mountains and rivers are natural.</a:t>
                      </a:r>
                      <a:r>
                        <a:rPr lang="en-GB" sz="1400" b="0" i="0" u="none" strike="noStrike" cap="none" dirty="0" smtClean="0">
                          <a:solidFill>
                            <a:srgbClr val="000000"/>
                          </a:solidFill>
                          <a:effectLst/>
                          <a:latin typeface="Arial"/>
                          <a:ea typeface="Arial"/>
                          <a:cs typeface="Arial"/>
                          <a:sym typeface="Arial"/>
                        </a:rPr>
                        <a:t> </a:t>
                      </a:r>
                      <a:endParaRPr lang="en-GB" sz="800" dirty="0"/>
                    </a:p>
                  </a:txBody>
                  <a:tcPr/>
                </a:tc>
              </a:tr>
              <a:tr h="428155">
                <a:tc>
                  <a:txBody>
                    <a:bodyPr/>
                    <a:lstStyle/>
                    <a:p>
                      <a:r>
                        <a:rPr lang="en-GB" sz="800" b="0" i="0" u="none" strike="noStrike" cap="none" dirty="0" smtClean="0">
                          <a:solidFill>
                            <a:srgbClr val="000000"/>
                          </a:solidFill>
                          <a:effectLst/>
                          <a:latin typeface="Arial"/>
                          <a:ea typeface="Arial"/>
                          <a:cs typeface="Arial"/>
                          <a:sym typeface="Arial"/>
                        </a:rPr>
                        <a:t>landmarks, </a:t>
                      </a:r>
                      <a:endParaRPr lang="en-GB" sz="800" dirty="0"/>
                    </a:p>
                  </a:txBody>
                  <a:tcPr/>
                </a:tc>
                <a:tc>
                  <a:txBody>
                    <a:bodyPr/>
                    <a:lstStyle/>
                    <a:p>
                      <a:r>
                        <a:rPr lang="en-GB" sz="800" b="0" i="0" u="none" strike="noStrike" cap="none" dirty="0" smtClean="0">
                          <a:solidFill>
                            <a:srgbClr val="000000"/>
                          </a:solidFill>
                          <a:effectLst/>
                          <a:latin typeface="Arial"/>
                          <a:ea typeface="Arial"/>
                          <a:cs typeface="Arial"/>
                          <a:sym typeface="Arial"/>
                        </a:rPr>
                        <a:t>Landmarks are features or structures around the world that are easily recognised or unique</a:t>
                      </a:r>
                      <a:r>
                        <a:rPr lang="en-GB" sz="1400" b="0" i="0" u="none" strike="noStrike" cap="none" dirty="0" smtClean="0">
                          <a:solidFill>
                            <a:srgbClr val="000000"/>
                          </a:solidFill>
                          <a:effectLst/>
                          <a:latin typeface="Arial"/>
                          <a:ea typeface="Arial"/>
                          <a:cs typeface="Arial"/>
                          <a:sym typeface="Arial"/>
                        </a:rPr>
                        <a:t>.</a:t>
                      </a:r>
                      <a:endParaRPr lang="en-GB" sz="800" dirty="0"/>
                    </a:p>
                  </a:txBody>
                  <a:tcPr/>
                </a:tc>
              </a:tr>
              <a:tr h="428155">
                <a:tc>
                  <a:txBody>
                    <a:bodyPr/>
                    <a:lstStyle/>
                    <a:p>
                      <a:r>
                        <a:rPr lang="en-GB" sz="800" dirty="0" smtClean="0"/>
                        <a:t>Human Features</a:t>
                      </a:r>
                      <a:endParaRPr lang="en-GB" sz="800" dirty="0"/>
                    </a:p>
                  </a:txBody>
                  <a:tcPr/>
                </a:tc>
                <a:tc>
                  <a:txBody>
                    <a:bodyPr/>
                    <a:lstStyle/>
                    <a:p>
                      <a:r>
                        <a:rPr lang="en-GB" sz="1400" b="0" i="0" u="none" strike="noStrike" cap="none" dirty="0" smtClean="0">
                          <a:solidFill>
                            <a:srgbClr val="000000"/>
                          </a:solidFill>
                          <a:effectLst/>
                          <a:latin typeface="Arial"/>
                          <a:ea typeface="Arial"/>
                          <a:cs typeface="Arial"/>
                          <a:sym typeface="Arial"/>
                        </a:rPr>
                        <a:t> </a:t>
                      </a:r>
                      <a:r>
                        <a:rPr lang="en-GB" sz="800" b="0" i="0" u="none" strike="noStrike" cap="none" dirty="0" smtClean="0">
                          <a:solidFill>
                            <a:srgbClr val="000000"/>
                          </a:solidFill>
                          <a:effectLst/>
                          <a:latin typeface="Arial"/>
                          <a:ea typeface="Arial"/>
                          <a:cs typeface="Arial"/>
                          <a:sym typeface="Arial"/>
                        </a:rPr>
                        <a:t>Human features are things like houses, roads and bridges. They have been built by people.</a:t>
                      </a:r>
                      <a:endParaRPr lang="en-GB" sz="800" dirty="0"/>
                    </a:p>
                  </a:txBody>
                  <a:tcPr/>
                </a:tc>
              </a:tr>
              <a:tr h="428352">
                <a:tc>
                  <a:txBody>
                    <a:bodyPr/>
                    <a:lstStyle/>
                    <a:p>
                      <a:r>
                        <a:rPr lang="en-GB" sz="800" dirty="0" smtClean="0"/>
                        <a:t>Population</a:t>
                      </a:r>
                      <a:endParaRPr lang="en-GB" sz="800" dirty="0"/>
                    </a:p>
                  </a:txBody>
                  <a:tcPr/>
                </a:tc>
                <a:tc>
                  <a:txBody>
                    <a:bodyPr/>
                    <a:lstStyle/>
                    <a:p>
                      <a:r>
                        <a:rPr lang="en-GB" sz="800" b="0" i="0" u="none" strike="noStrike" cap="none" dirty="0" smtClean="0">
                          <a:solidFill>
                            <a:srgbClr val="000000"/>
                          </a:solidFill>
                          <a:effectLst/>
                          <a:latin typeface="Arial"/>
                          <a:ea typeface="Arial"/>
                          <a:cs typeface="Arial"/>
                          <a:sym typeface="Arial"/>
                        </a:rPr>
                        <a:t>Population is the number of people living in a certain place.</a:t>
                      </a:r>
                    </a:p>
                    <a:p>
                      <a:endParaRPr lang="en-GB" sz="800" b="0" i="0" u="none" strike="noStrike" cap="none" dirty="0" smtClean="0">
                        <a:solidFill>
                          <a:srgbClr val="000000"/>
                        </a:solidFill>
                        <a:effectLst/>
                        <a:latin typeface="Arial"/>
                        <a:cs typeface="Arial"/>
                        <a:sym typeface="Arial"/>
                      </a:endParaRPr>
                    </a:p>
                  </a:txBody>
                  <a:tcPr/>
                </a:tc>
              </a:tr>
              <a:tr h="529375">
                <a:tc>
                  <a:txBody>
                    <a:bodyPr/>
                    <a:lstStyle/>
                    <a:p>
                      <a:r>
                        <a:rPr lang="en-GB" sz="800" dirty="0" smtClean="0"/>
                        <a:t>Landmarks</a:t>
                      </a:r>
                      <a:endParaRPr lang="en-GB" sz="800" dirty="0"/>
                    </a:p>
                  </a:txBody>
                  <a:tcPr/>
                </a:tc>
                <a:tc>
                  <a:txBody>
                    <a:bodyPr/>
                    <a:lstStyle/>
                    <a:p>
                      <a:r>
                        <a:rPr lang="en-GB" sz="800" b="0" i="0" u="none" strike="noStrike" cap="none" dirty="0" smtClean="0">
                          <a:solidFill>
                            <a:srgbClr val="000000"/>
                          </a:solidFill>
                          <a:effectLst/>
                          <a:latin typeface="Arial"/>
                          <a:ea typeface="Arial"/>
                          <a:cs typeface="Arial"/>
                          <a:sym typeface="Arial"/>
                        </a:rPr>
                        <a:t>Landmarks are features or structures around the world that are easily recognised or unique. </a:t>
                      </a:r>
                      <a:endParaRPr lang="en-GB" sz="800" dirty="0"/>
                    </a:p>
                  </a:txBody>
                  <a:tcPr/>
                </a:tc>
              </a:tr>
            </a:tbl>
          </a:graphicData>
        </a:graphic>
      </p:graphicFrame>
      <p:pic>
        <p:nvPicPr>
          <p:cNvPr id="32" name="Picture 31"/>
          <p:cNvPicPr>
            <a:picLocks noChangeAspect="1"/>
          </p:cNvPicPr>
          <p:nvPr/>
        </p:nvPicPr>
        <p:blipFill>
          <a:blip r:embed="rId3"/>
          <a:stretch>
            <a:fillRect/>
          </a:stretch>
        </p:blipFill>
        <p:spPr>
          <a:xfrm>
            <a:off x="132669" y="2287804"/>
            <a:ext cx="1971675" cy="1124069"/>
          </a:xfrm>
          <a:prstGeom prst="rect">
            <a:avLst/>
          </a:prstGeom>
        </p:spPr>
      </p:pic>
      <p:pic>
        <p:nvPicPr>
          <p:cNvPr id="33" name="Picture 32"/>
          <p:cNvPicPr>
            <a:picLocks noChangeAspect="1"/>
          </p:cNvPicPr>
          <p:nvPr/>
        </p:nvPicPr>
        <p:blipFill>
          <a:blip r:embed="rId4"/>
          <a:stretch>
            <a:fillRect/>
          </a:stretch>
        </p:blipFill>
        <p:spPr>
          <a:xfrm>
            <a:off x="2281237" y="2347117"/>
            <a:ext cx="1866220" cy="1096091"/>
          </a:xfrm>
          <a:prstGeom prst="rect">
            <a:avLst/>
          </a:prstGeom>
        </p:spPr>
      </p:pic>
      <p:pic>
        <p:nvPicPr>
          <p:cNvPr id="34" name="Picture 33"/>
          <p:cNvPicPr>
            <a:picLocks noChangeAspect="1"/>
          </p:cNvPicPr>
          <p:nvPr/>
        </p:nvPicPr>
        <p:blipFill>
          <a:blip r:embed="rId5"/>
          <a:stretch>
            <a:fillRect/>
          </a:stretch>
        </p:blipFill>
        <p:spPr>
          <a:xfrm>
            <a:off x="4618221" y="2347117"/>
            <a:ext cx="1746681" cy="1245169"/>
          </a:xfrm>
          <a:prstGeom prst="rect">
            <a:avLst/>
          </a:prstGeom>
        </p:spPr>
      </p:pic>
      <p:pic>
        <p:nvPicPr>
          <p:cNvPr id="36" name="Picture 35"/>
          <p:cNvPicPr>
            <a:picLocks noChangeAspect="1"/>
          </p:cNvPicPr>
          <p:nvPr/>
        </p:nvPicPr>
        <p:blipFill>
          <a:blip r:embed="rId6"/>
          <a:stretch>
            <a:fillRect/>
          </a:stretch>
        </p:blipFill>
        <p:spPr>
          <a:xfrm>
            <a:off x="132669" y="5062663"/>
            <a:ext cx="1102795" cy="785460"/>
          </a:xfrm>
          <a:prstGeom prst="rect">
            <a:avLst/>
          </a:prstGeom>
        </p:spPr>
      </p:pic>
      <p:pic>
        <p:nvPicPr>
          <p:cNvPr id="37" name="Picture 36"/>
          <p:cNvPicPr>
            <a:picLocks noChangeAspect="1"/>
          </p:cNvPicPr>
          <p:nvPr/>
        </p:nvPicPr>
        <p:blipFill>
          <a:blip r:embed="rId7"/>
          <a:stretch>
            <a:fillRect/>
          </a:stretch>
        </p:blipFill>
        <p:spPr>
          <a:xfrm>
            <a:off x="2256819" y="5141863"/>
            <a:ext cx="1625689" cy="706259"/>
          </a:xfrm>
          <a:prstGeom prst="rect">
            <a:avLst/>
          </a:prstGeom>
        </p:spPr>
      </p:pic>
      <p:pic>
        <p:nvPicPr>
          <p:cNvPr id="38" name="Picture 37"/>
          <p:cNvPicPr>
            <a:picLocks noChangeAspect="1"/>
          </p:cNvPicPr>
          <p:nvPr/>
        </p:nvPicPr>
        <p:blipFill>
          <a:blip r:embed="rId8"/>
          <a:stretch>
            <a:fillRect/>
          </a:stretch>
        </p:blipFill>
        <p:spPr>
          <a:xfrm>
            <a:off x="4427019" y="5109204"/>
            <a:ext cx="733985" cy="692378"/>
          </a:xfrm>
          <a:prstGeom prst="rect">
            <a:avLst/>
          </a:prstGeom>
        </p:spPr>
      </p:pic>
      <p:pic>
        <p:nvPicPr>
          <p:cNvPr id="39" name="Picture 38"/>
          <p:cNvPicPr>
            <a:picLocks noChangeAspect="1"/>
          </p:cNvPicPr>
          <p:nvPr/>
        </p:nvPicPr>
        <p:blipFill>
          <a:blip r:embed="rId9"/>
          <a:stretch>
            <a:fillRect/>
          </a:stretch>
        </p:blipFill>
        <p:spPr>
          <a:xfrm>
            <a:off x="700814" y="8082204"/>
            <a:ext cx="1667108" cy="1714739"/>
          </a:xfrm>
          <a:prstGeom prst="rect">
            <a:avLst/>
          </a:prstGeom>
        </p:spPr>
      </p:pic>
      <p:pic>
        <p:nvPicPr>
          <p:cNvPr id="40" name="Picture 39"/>
          <p:cNvPicPr>
            <a:picLocks noChangeAspect="1"/>
          </p:cNvPicPr>
          <p:nvPr/>
        </p:nvPicPr>
        <p:blipFill>
          <a:blip r:embed="rId10"/>
          <a:stretch>
            <a:fillRect/>
          </a:stretch>
        </p:blipFill>
        <p:spPr>
          <a:xfrm>
            <a:off x="700814" y="10108074"/>
            <a:ext cx="1724266" cy="177189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TotalTime>
  <Words>342</Words>
  <Application>Microsoft Office PowerPoint</Application>
  <PresentationFormat>Widescreen</PresentationFormat>
  <Paragraphs>90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Tahoma</vt:lpstr>
      <vt:lpstr>Calibri</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Merry</dc:creator>
  <cp:lastModifiedBy>W Ward</cp:lastModifiedBy>
  <cp:revision>36</cp:revision>
  <dcterms:created xsi:type="dcterms:W3CDTF">2021-08-20T10:34:00Z</dcterms:created>
  <dcterms:modified xsi:type="dcterms:W3CDTF">2024-06-21T14:53:43Z</dcterms:modified>
</cp:coreProperties>
</file>