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6858000" cy="12192000"/>
  <p:notesSz cx="6858000" cy="9144000"/>
  <p:embeddedFontLst>
    <p:embeddedFont>
      <p:font typeface="Calibri" panose="020F0502020204030204" pitchFamily="34" charset="0"/>
      <p:regular r:id="rId4"/>
      <p:bold r:id="rId5"/>
      <p:italic r:id="rId6"/>
      <p:boldItalic r:id="rId7"/>
    </p:embeddedFont>
    <p:embeddedFont>
      <p:font typeface="Tahoma" panose="020B0604030504040204" pitchFamily="34" charset="0"/>
      <p:regular r:id="rId8"/>
      <p:bold r:id="rId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4" roundtripDataSignature="AMtx7miVgTTGC7HN1DCzNRexLZOQvdY7z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A976A96-125C-4A93-862C-2D2D4AC65F12}">
  <a:tblStyle styleId="{9A976A96-125C-4A93-862C-2D2D4AC65F12}"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12" d="100"/>
          <a:sy n="112" d="100"/>
        </p:scale>
        <p:origin x="1416"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font" Target="fonts/font4.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font" Target="fonts/font3.fntdata"/><Relationship Id="rId5" Type="http://schemas.openxmlformats.org/officeDocument/2006/relationships/font" Target="fonts/font2.fntdata"/><Relationship Id="rId15" Type="http://schemas.openxmlformats.org/officeDocument/2006/relationships/presProps" Target="presProps.xml"/><Relationship Id="rId4" Type="http://schemas.openxmlformats.org/officeDocument/2006/relationships/font" Target="fonts/font1.fntdata"/><Relationship Id="rId9" Type="http://schemas.openxmlformats.org/officeDocument/2006/relationships/font" Target="fonts/font6.fntdata"/><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69259301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2463800" y="685800"/>
            <a:ext cx="19304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6899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514350" y="1995312"/>
            <a:ext cx="5829300" cy="4244622"/>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857250" y="6403623"/>
            <a:ext cx="5143500" cy="2943577"/>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4" name="Google Shape;14;p3"/>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471488" y="649114"/>
            <a:ext cx="5915025" cy="23565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438856" y="4155899"/>
            <a:ext cx="7735712" cy="59150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481057" y="5075811"/>
            <a:ext cx="10332156"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2519318" y="3639917"/>
            <a:ext cx="10332156" cy="4350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471488" y="649114"/>
            <a:ext cx="5915025" cy="23565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471488" y="3245556"/>
            <a:ext cx="5915025" cy="773571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467916" y="3039537"/>
            <a:ext cx="5915025" cy="5071532"/>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467916" y="8159048"/>
            <a:ext cx="5915025" cy="266699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800"/>
              <a:buNone/>
              <a:defRPr sz="1800">
                <a:solidFill>
                  <a:schemeClr val="dk1"/>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26" name="Google Shape;26;p5"/>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471488" y="649114"/>
            <a:ext cx="5915025" cy="23565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471488" y="3245556"/>
            <a:ext cx="2914650" cy="773571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3471863" y="3245556"/>
            <a:ext cx="2914650" cy="773571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472381" y="649114"/>
            <a:ext cx="5915025" cy="23565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472381" y="2988734"/>
            <a:ext cx="2901255" cy="146473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39" name="Google Shape;39;p7"/>
          <p:cNvSpPr txBox="1">
            <a:spLocks noGrp="1"/>
          </p:cNvSpPr>
          <p:nvPr>
            <p:ph type="body" idx="2"/>
          </p:nvPr>
        </p:nvSpPr>
        <p:spPr>
          <a:xfrm>
            <a:off x="472381" y="4453467"/>
            <a:ext cx="2901255" cy="655037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3471863" y="2988734"/>
            <a:ext cx="2915543" cy="146473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1" name="Google Shape;41;p7"/>
          <p:cNvSpPr txBox="1">
            <a:spLocks noGrp="1"/>
          </p:cNvSpPr>
          <p:nvPr>
            <p:ph type="body" idx="4"/>
          </p:nvPr>
        </p:nvSpPr>
        <p:spPr>
          <a:xfrm>
            <a:off x="3471863" y="4453467"/>
            <a:ext cx="2915543" cy="655037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471488" y="649114"/>
            <a:ext cx="5915025" cy="23565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472381" y="812800"/>
            <a:ext cx="2211884" cy="28448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2915543" y="1755425"/>
            <a:ext cx="3471863" cy="8664222"/>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57" name="Google Shape;57;p10"/>
          <p:cNvSpPr txBox="1">
            <a:spLocks noGrp="1"/>
          </p:cNvSpPr>
          <p:nvPr>
            <p:ph type="body" idx="2"/>
          </p:nvPr>
        </p:nvSpPr>
        <p:spPr>
          <a:xfrm>
            <a:off x="472381" y="3657600"/>
            <a:ext cx="2211884" cy="677615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58" name="Google Shape;58;p10"/>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472381" y="812800"/>
            <a:ext cx="2211884" cy="28448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1"/>
          <p:cNvSpPr>
            <a:spLocks noGrp="1"/>
          </p:cNvSpPr>
          <p:nvPr>
            <p:ph type="pic" idx="2"/>
          </p:nvPr>
        </p:nvSpPr>
        <p:spPr>
          <a:xfrm>
            <a:off x="2915543" y="1755425"/>
            <a:ext cx="3471863" cy="8664222"/>
          </a:xfrm>
          <a:prstGeom prst="rect">
            <a:avLst/>
          </a:prstGeom>
          <a:noFill/>
          <a:ln>
            <a:noFill/>
          </a:ln>
        </p:spPr>
      </p:sp>
      <p:sp>
        <p:nvSpPr>
          <p:cNvPr id="64" name="Google Shape;64;p11"/>
          <p:cNvSpPr txBox="1">
            <a:spLocks noGrp="1"/>
          </p:cNvSpPr>
          <p:nvPr>
            <p:ph type="body" idx="1"/>
          </p:nvPr>
        </p:nvSpPr>
        <p:spPr>
          <a:xfrm>
            <a:off x="472381" y="3657600"/>
            <a:ext cx="2211884" cy="677615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5" name="Google Shape;65;p11"/>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471488" y="649114"/>
            <a:ext cx="5915025" cy="2356556"/>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
          <p:cNvSpPr txBox="1">
            <a:spLocks noGrp="1"/>
          </p:cNvSpPr>
          <p:nvPr>
            <p:ph type="body" idx="1"/>
          </p:nvPr>
        </p:nvSpPr>
        <p:spPr>
          <a:xfrm>
            <a:off x="471488" y="3245556"/>
            <a:ext cx="5915025" cy="7735712"/>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471488" y="11300181"/>
            <a:ext cx="1543050" cy="649111"/>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2271713" y="11300181"/>
            <a:ext cx="2314575" cy="649111"/>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4843463" y="11300181"/>
            <a:ext cx="1543050" cy="649111"/>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google.com/search?sca_esv=3ce1258c96567b3a&amp;rlz=1C1GCEA_enGB866GB866&amp;q=equator&amp;si=AKbGX_r0zqXEeLlZhGfi3fbO0QSWo5nXF9tJkTJZl_MJDcvrmJq_8XmJxSJIf4HY1CvL0w8ZpGHpfuKyoQsM9Bk1ev1cB7iICA%3D%3D&amp;expnd=1" TargetMode="External"/><Relationship Id="rId13" Type="http://schemas.openxmlformats.org/officeDocument/2006/relationships/image" Target="../media/image2.png"/><Relationship Id="rId18" Type="http://schemas.openxmlformats.org/officeDocument/2006/relationships/image" Target="../media/image7.png"/><Relationship Id="rId3" Type="http://schemas.openxmlformats.org/officeDocument/2006/relationships/hyperlink" Target="https://www.google.com/search?sca_esv=0573b43c5c641ce9&amp;rlz=1C1GCEA_enGB866GB866&amp;q=fauna&amp;si=AKbGX_oRjcCPa5QPMQwD2ABTMArQ7zjT49ZSvBxdgzmkMx044oywr8sYx3wHach25fEWsqHOgGrhl9Ct4bwWgFjtbs6sdxttIA%3D%3D&amp;expnd=1" TargetMode="External"/><Relationship Id="rId7" Type="http://schemas.openxmlformats.org/officeDocument/2006/relationships/hyperlink" Target="https://www.google.com/search?sca_esv=3ce1258c96567b3a&amp;rlz=1C1GCEA_enGB866GB866&amp;q=halves&amp;si=AKbGX_qMqBjhUm3ZRWjCp4_5aZjJuRpk_BMF-LvCNFdi3R1-aWAo9q84YRCgLpD9ZcORraFUYktdEgqJMN2YwrraDkHpyfmSIQ%3D%3D&amp;expnd=1" TargetMode="External"/><Relationship Id="rId12" Type="http://schemas.openxmlformats.org/officeDocument/2006/relationships/image" Target="../media/image1.png"/><Relationship Id="rId17" Type="http://schemas.openxmlformats.org/officeDocument/2006/relationships/image" Target="../media/image6.png"/><Relationship Id="rId2" Type="http://schemas.openxmlformats.org/officeDocument/2006/relationships/notesSlide" Target="../notesSlides/notesSlide1.xml"/><Relationship Id="rId16"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hyperlink" Target="https://www.google.com/search?sca_esv=3ce1258c96567b3a&amp;rlz=1C1GCEA_enGB866GB866&amp;q=transporting&amp;si=AKbGX_rYYX5RSQWW4ITS1L-igAzu7KzS08zo456nsz0idXw77qX_kyGTDB-QIIa-7qZsvgZCKNWpRozho2M83Q9GSU5gxq8kCovtn-OVLEblVKpCAeXD7PI%3D&amp;expnd=1" TargetMode="External"/><Relationship Id="rId11" Type="http://schemas.openxmlformats.org/officeDocument/2006/relationships/hyperlink" Target="https://www.google.com/search?sca_esv=3ce1258c96567b3a&amp;rlz=1C1GCEA_enGB866GB866&amp;q=angular&amp;si=AKbGX_r0zqXEeLlZhGfi3fbO0QSWUAuPiidBgd8Yz8e9wauv4ZAmTinGvih7E-i4jzdJcpA0bqg6WXL0V7lpULjs5Mq93TupZA%3D%3D&amp;expnd=1" TargetMode="External"/><Relationship Id="rId5" Type="http://schemas.openxmlformats.org/officeDocument/2006/relationships/hyperlink" Target="https://www.google.com/search?sca_esv=0573b43c5c641ce9&amp;rlz=1C1GCEA_enGB866GB866&amp;q=tundra&amp;si=AKbGX_qMqBjhUm3ZRWjCp4_5aZjJ77ORVmazZYik0Y-kcl-vB_B1-QXHku_sUh_tHVaCatk8Z3SFNN2RdKpKdTSQLoGKZLmQVQ%3D%3D&amp;expnd=1" TargetMode="External"/><Relationship Id="rId15" Type="http://schemas.openxmlformats.org/officeDocument/2006/relationships/image" Target="../media/image4.png"/><Relationship Id="rId10" Type="http://schemas.openxmlformats.org/officeDocument/2006/relationships/hyperlink" Target="https://www.google.com/search?sca_esv=3ce1258c96567b3a&amp;rlz=1C1GCEA_enGB866GB866&amp;q=cultivating&amp;si=AKbGX_okpkrXRdHQwZu4Fe0iRe3u4nThPK5kluRmyf2RY7qZAiYux66KN517KMp3N7jgyd2KuXTVjkcg93J1Ytdxit6z6xd0X167jnohf53DTLVu-hyvU-Q%3D&amp;expnd=1" TargetMode="External"/><Relationship Id="rId19" Type="http://schemas.openxmlformats.org/officeDocument/2006/relationships/image" Target="../media/image8.png"/><Relationship Id="rId4" Type="http://schemas.openxmlformats.org/officeDocument/2006/relationships/hyperlink" Target="https://www.google.com/search?sca_esv=0573b43c5c641ce9&amp;rlz=1C1GCEA_enGB866GB866&amp;q=occupying&amp;si=AKbGX_rLPMdHnrrwkrRo4VZlSHiJx9tzfu3fU9edAMSFqvu9jV4VBdYYE1fBxTxoevnRk-sigOUZ1lndpLqEtH_jtZYEnenYf_wNflp0CTt1-oOe51b_qVo%3D&amp;expnd=1" TargetMode="External"/><Relationship Id="rId9" Type="http://schemas.openxmlformats.org/officeDocument/2006/relationships/hyperlink" Target="https://www.google.com/search?sca_esv=3ce1258c96567b3a&amp;rlz=1C1GCEA_enGB866GB866&amp;q=recipients&amp;si=AKbGX_pt4UlL1m2gNC94R_NJDj6SYf3RyuYQ1V6_rkjJ9IoblSv4Kve5hg-poEizYFQIam0z64fq8leyChCCVFLftjtx8ED3WVy6h7uDCgxUvhlCp6CGBJk%3D&amp;expnd=1" TargetMode="External"/><Relationship Id="rId1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111" name="Google Shape;111;p1"/>
          <p:cNvSpPr/>
          <p:nvPr/>
        </p:nvSpPr>
        <p:spPr>
          <a:xfrm>
            <a:off x="230361" y="293332"/>
            <a:ext cx="6280030" cy="461665"/>
          </a:xfrm>
          <a:prstGeom prst="rect">
            <a:avLst/>
          </a:prstGeom>
          <a:solidFill>
            <a:srgbClr val="3F3F3F"/>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dirty="0">
                <a:solidFill>
                  <a:schemeClr val="lt1"/>
                </a:solidFill>
                <a:latin typeface="Calibri"/>
                <a:ea typeface="Calibri"/>
                <a:cs typeface="Calibri"/>
                <a:sym typeface="Calibri"/>
              </a:rPr>
              <a:t> Y3 Food Production  Where does our food come from?</a:t>
            </a:r>
            <a:endParaRPr sz="1800" dirty="0">
              <a:solidFill>
                <a:schemeClr val="lt1"/>
              </a:solidFill>
              <a:latin typeface="Calibri"/>
              <a:ea typeface="Calibri"/>
              <a:cs typeface="Calibri"/>
              <a:sym typeface="Calibri"/>
            </a:endParaRPr>
          </a:p>
        </p:txBody>
      </p:sp>
      <p:sp>
        <p:nvSpPr>
          <p:cNvPr id="120" name="Google Shape;120;p1"/>
          <p:cNvSpPr/>
          <p:nvPr/>
        </p:nvSpPr>
        <p:spPr>
          <a:xfrm>
            <a:off x="233536" y="7765518"/>
            <a:ext cx="1677883" cy="622959"/>
          </a:xfrm>
          <a:prstGeom prst="rect">
            <a:avLst/>
          </a:prstGeom>
          <a:solidFill>
            <a:srgbClr val="3F3F3F"/>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dirty="0">
                <a:solidFill>
                  <a:schemeClr val="lt1"/>
                </a:solidFill>
                <a:latin typeface="Calibri"/>
                <a:ea typeface="Calibri"/>
                <a:cs typeface="Calibri"/>
                <a:sym typeface="Calibri"/>
              </a:rPr>
              <a:t>To find out more</a:t>
            </a:r>
            <a:endParaRPr sz="1800" dirty="0">
              <a:solidFill>
                <a:schemeClr val="lt1"/>
              </a:solidFill>
              <a:latin typeface="Calibri"/>
              <a:ea typeface="Calibri"/>
              <a:cs typeface="Calibri"/>
              <a:sym typeface="Calibri"/>
            </a:endParaRPr>
          </a:p>
        </p:txBody>
      </p:sp>
      <p:sp>
        <p:nvSpPr>
          <p:cNvPr id="121" name="Google Shape;121;p1"/>
          <p:cNvSpPr/>
          <p:nvPr/>
        </p:nvSpPr>
        <p:spPr>
          <a:xfrm>
            <a:off x="3165544" y="7869728"/>
            <a:ext cx="2213134" cy="419100"/>
          </a:xfrm>
          <a:prstGeom prst="rect">
            <a:avLst/>
          </a:prstGeom>
          <a:solidFill>
            <a:srgbClr val="3F3F3F"/>
          </a:solidFill>
          <a:ln w="12700" cap="flat" cmpd="sng">
            <a:solidFill>
              <a:srgbClr val="31538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dirty="0">
                <a:solidFill>
                  <a:schemeClr val="lt1"/>
                </a:solidFill>
                <a:latin typeface="Calibri"/>
                <a:ea typeface="Calibri"/>
                <a:cs typeface="Calibri"/>
                <a:sym typeface="Calibri"/>
              </a:rPr>
              <a:t>Vocabulary</a:t>
            </a:r>
            <a:endParaRPr sz="1800" dirty="0">
              <a:solidFill>
                <a:schemeClr val="lt1"/>
              </a:solidFill>
              <a:latin typeface="Calibri"/>
              <a:ea typeface="Calibri"/>
              <a:cs typeface="Calibri"/>
              <a:sym typeface="Calibri"/>
            </a:endParaRPr>
          </a:p>
        </p:txBody>
      </p:sp>
      <p:sp>
        <p:nvSpPr>
          <p:cNvPr id="123" name="Google Shape;123;p1"/>
          <p:cNvSpPr txBox="1"/>
          <p:nvPr/>
        </p:nvSpPr>
        <p:spPr>
          <a:xfrm rot="21436555" flipV="1">
            <a:off x="63791" y="5705752"/>
            <a:ext cx="2941154" cy="46162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dirty="0">
                <a:solidFill>
                  <a:schemeClr val="lt1"/>
                </a:solidFill>
                <a:latin typeface="Calibri"/>
                <a:cs typeface="Calibri"/>
                <a:sym typeface="Calibri"/>
              </a:rPr>
              <a:t>HOW DO WE HELP PREVENT CLIMATE CHNGE?</a:t>
            </a:r>
            <a:endParaRPr sz="1000" dirty="0"/>
          </a:p>
        </p:txBody>
      </p:sp>
      <p:sp>
        <p:nvSpPr>
          <p:cNvPr id="22" name="Rectangle 21">
            <a:extLst>
              <a:ext uri="{FF2B5EF4-FFF2-40B4-BE49-F238E27FC236}">
                <a16:creationId xmlns:a16="http://schemas.microsoft.com/office/drawing/2014/main" id="{874052E2-2684-471F-A2D2-A799DEE5F0C9}"/>
              </a:ext>
            </a:extLst>
          </p:cNvPr>
          <p:cNvSpPr/>
          <p:nvPr/>
        </p:nvSpPr>
        <p:spPr>
          <a:xfrm>
            <a:off x="63791" y="6245168"/>
            <a:ext cx="3429000" cy="415498"/>
          </a:xfrm>
          <a:prstGeom prst="rect">
            <a:avLst/>
          </a:prstGeom>
        </p:spPr>
        <p:txBody>
          <a:bodyPr>
            <a:spAutoFit/>
          </a:bodyPr>
          <a:lstStyle/>
          <a:p>
            <a:pPr lvl="0" algn="ctr"/>
            <a:r>
              <a:rPr lang="en-GB" sz="1050" dirty="0">
                <a:latin typeface="Tahoma" panose="020B0604030504040204" pitchFamily="34" charset="0"/>
                <a:ea typeface="Tahoma" panose="020B0604030504040204" pitchFamily="34" charset="0"/>
                <a:cs typeface="Tahoma" panose="020B0604030504040204" pitchFamily="34" charset="0"/>
              </a:rPr>
              <a:t>. </a:t>
            </a:r>
          </a:p>
          <a:p>
            <a:pPr lvl="0" algn="ctr"/>
            <a:endParaRPr lang="en-GB" sz="105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591338966"/>
              </p:ext>
            </p:extLst>
          </p:nvPr>
        </p:nvGraphicFramePr>
        <p:xfrm>
          <a:off x="230361" y="958854"/>
          <a:ext cx="6303789" cy="6512020"/>
        </p:xfrm>
        <a:graphic>
          <a:graphicData uri="http://schemas.openxmlformats.org/drawingml/2006/table">
            <a:tbl>
              <a:tblPr firstRow="1" bandRow="1">
                <a:tableStyleId>{9A976A96-125C-4A93-862C-2D2D4AC65F12}</a:tableStyleId>
              </a:tblPr>
              <a:tblGrid>
                <a:gridCol w="2076727">
                  <a:extLst>
                    <a:ext uri="{9D8B030D-6E8A-4147-A177-3AD203B41FA5}">
                      <a16:colId xmlns:a16="http://schemas.microsoft.com/office/drawing/2014/main" val="20000"/>
                    </a:ext>
                  </a:extLst>
                </a:gridCol>
                <a:gridCol w="2076727">
                  <a:extLst>
                    <a:ext uri="{9D8B030D-6E8A-4147-A177-3AD203B41FA5}">
                      <a16:colId xmlns:a16="http://schemas.microsoft.com/office/drawing/2014/main" val="20001"/>
                    </a:ext>
                  </a:extLst>
                </a:gridCol>
                <a:gridCol w="2150335">
                  <a:extLst>
                    <a:ext uri="{9D8B030D-6E8A-4147-A177-3AD203B41FA5}">
                      <a16:colId xmlns:a16="http://schemas.microsoft.com/office/drawing/2014/main" val="20002"/>
                    </a:ext>
                  </a:extLst>
                </a:gridCol>
              </a:tblGrid>
              <a:tr h="3070541">
                <a:tc>
                  <a:txBody>
                    <a:bodyPr/>
                    <a:lstStyle/>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r>
                        <a:rPr lang="en-GB" sz="1100" dirty="0"/>
                        <a:t>Lesson 1          </a:t>
                      </a:r>
                    </a:p>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lang="en-GB" sz="1100" dirty="0"/>
                    </a:p>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lang="en-GB" sz="1100" dirty="0"/>
                    </a:p>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lang="en-GB" sz="800" dirty="0"/>
                    </a:p>
                    <a:p>
                      <a:pPr marL="171450" marR="0" lvl="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lang="en-GB" sz="800" dirty="0"/>
                    </a:p>
                    <a:p>
                      <a:pPr marL="0" marR="0" lvl="0" indent="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None/>
                        <a:tabLst/>
                        <a:defRPr/>
                      </a:pPr>
                      <a:r>
                        <a:rPr lang="en-GB" sz="800" dirty="0"/>
                        <a:t>The food we eat comes from many different places around the world. Some foods, like apples and potatoes, can grow in the UK, but others, like bananas and cocoa, need hotter climates and come from countries near the equator. </a:t>
                      </a:r>
                    </a:p>
                    <a:p>
                      <a:pPr marL="0" marR="0" lvl="0" indent="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None/>
                        <a:tabLst/>
                        <a:defRPr/>
                      </a:pPr>
                      <a:r>
                        <a:rPr lang="en-GB" sz="800" dirty="0"/>
                        <a:t>The journey from where it is grown to where the food is eaten is called “food miles.” </a:t>
                      </a:r>
                    </a:p>
                  </a:txBody>
                  <a:tcPr/>
                </a:tc>
                <a:tc>
                  <a:txBody>
                    <a:bodyPr/>
                    <a:lstStyle/>
                    <a:p>
                      <a:pPr marL="171450" indent="-171450">
                        <a:buFont typeface="Arial" panose="020B0604020202020204" pitchFamily="34" charset="0"/>
                        <a:buChar char="•"/>
                      </a:pPr>
                      <a:r>
                        <a:rPr lang="en-GB" sz="1100" dirty="0"/>
                        <a:t>Lesson</a:t>
                      </a:r>
                      <a:r>
                        <a:rPr lang="en-GB" sz="1100" baseline="0" dirty="0"/>
                        <a:t> 2</a:t>
                      </a:r>
                    </a:p>
                    <a:p>
                      <a:pPr marL="171450" indent="-171450" fontAlgn="base">
                        <a:buFont typeface="Arial" panose="020B0604020202020204" pitchFamily="34" charset="0"/>
                        <a:buChar char="•"/>
                      </a:pPr>
                      <a:r>
                        <a:rPr lang="en-GB" sz="900" b="0" i="0" u="none" strike="noStrike" cap="none" dirty="0">
                          <a:solidFill>
                            <a:srgbClr val="000000"/>
                          </a:solidFill>
                          <a:effectLst/>
                          <a:latin typeface="Arial"/>
                          <a:ea typeface="Arial"/>
                          <a:cs typeface="Arial"/>
                          <a:sym typeface="Arial"/>
                        </a:rPr>
                        <a:t> </a:t>
                      </a:r>
                    </a:p>
                    <a:p>
                      <a:pPr marL="171450" indent="-171450" fontAlgn="base">
                        <a:buFont typeface="Arial" panose="020B0604020202020204" pitchFamily="34" charset="0"/>
                        <a:buChar char="•"/>
                      </a:pPr>
                      <a:endParaRPr lang="en-GB" sz="900" b="0" i="0" u="none" strike="noStrike" cap="none" dirty="0">
                        <a:solidFill>
                          <a:srgbClr val="000000"/>
                        </a:solidFill>
                        <a:effectLst/>
                        <a:latin typeface="Arial"/>
                        <a:ea typeface="Arial"/>
                        <a:cs typeface="Arial"/>
                        <a:sym typeface="Arial"/>
                      </a:endParaRPr>
                    </a:p>
                    <a:p>
                      <a:pPr marL="171450" indent="-171450" fontAlgn="base">
                        <a:buFont typeface="Arial" panose="020B0604020202020204" pitchFamily="34" charset="0"/>
                        <a:buChar char="•"/>
                      </a:pPr>
                      <a:endParaRPr lang="en-GB" sz="900" b="0" i="0" u="none" strike="noStrike" cap="none" dirty="0">
                        <a:solidFill>
                          <a:srgbClr val="000000"/>
                        </a:solidFill>
                        <a:effectLst/>
                        <a:latin typeface="Arial"/>
                        <a:ea typeface="Arial"/>
                        <a:cs typeface="Arial"/>
                        <a:sym typeface="Arial"/>
                      </a:endParaRPr>
                    </a:p>
                    <a:p>
                      <a:pPr marL="0" indent="0" fontAlgn="base">
                        <a:buFont typeface="Arial" panose="020B0604020202020204" pitchFamily="34" charset="0"/>
                        <a:buNone/>
                      </a:pPr>
                      <a:r>
                        <a:rPr lang="en-GB" sz="900" b="0" i="0" u="none" strike="noStrike" cap="none" dirty="0">
                          <a:solidFill>
                            <a:srgbClr val="000000"/>
                          </a:solidFill>
                          <a:effectLst/>
                          <a:latin typeface="Arial"/>
                          <a:ea typeface="Arial"/>
                          <a:cs typeface="Arial"/>
                          <a:sym typeface="Arial"/>
                        </a:rPr>
                        <a:t>Temperate climate zones have mild summers, cool winters, and regular rainfall. These areas are ideal for growing crops like wheat, apples, potatoes, and vegetables. Farmers in temperate zones use large areas of land for growing crops and raising animals. </a:t>
                      </a:r>
                    </a:p>
                    <a:p>
                      <a:pPr marL="0" indent="0" fontAlgn="base">
                        <a:buFont typeface="Arial" panose="020B0604020202020204" pitchFamily="34" charset="0"/>
                        <a:buNone/>
                      </a:pPr>
                      <a:r>
                        <a:rPr lang="en-GB" sz="900" b="0" i="0" u="none" strike="noStrike" cap="none" dirty="0">
                          <a:solidFill>
                            <a:srgbClr val="000000"/>
                          </a:solidFill>
                          <a:effectLst/>
                          <a:latin typeface="Arial"/>
                          <a:ea typeface="Arial"/>
                          <a:cs typeface="Arial"/>
                          <a:sym typeface="Arial"/>
                        </a:rPr>
                        <a:t>Different types of land, such as fields, meadows, and greenhouses, help produce a variety of foods that we eat in the UK and other countries with similar climates.</a:t>
                      </a:r>
                      <a:endParaRPr lang="en-GB" sz="800" b="0" i="0" u="none" strike="noStrike" cap="none" dirty="0">
                        <a:solidFill>
                          <a:srgbClr val="000000"/>
                        </a:solidFill>
                        <a:effectLst/>
                        <a:latin typeface="Arial"/>
                        <a:ea typeface="Arial"/>
                        <a:cs typeface="Arial"/>
                        <a:sym typeface="Arial"/>
                      </a:endParaRPr>
                    </a:p>
                  </a:txBody>
                  <a:tcPr/>
                </a:tc>
                <a:tc>
                  <a:txBody>
                    <a:bodyPr/>
                    <a:lstStyle/>
                    <a:p>
                      <a:r>
                        <a:rPr lang="en-GB" sz="1100" dirty="0"/>
                        <a:t>Lesson 3</a:t>
                      </a:r>
                    </a:p>
                    <a:p>
                      <a:endParaRPr lang="en-GB" sz="800" b="0" i="0" u="none" strike="noStrike" cap="none" dirty="0">
                        <a:solidFill>
                          <a:srgbClr val="000000"/>
                        </a:solidFill>
                        <a:effectLst/>
                        <a:latin typeface="Arial"/>
                        <a:ea typeface="Arial"/>
                        <a:cs typeface="Arial"/>
                        <a:sym typeface="Arial"/>
                      </a:endParaRPr>
                    </a:p>
                    <a:p>
                      <a:endParaRPr lang="en-GB" sz="800" b="0" i="0" u="none" strike="noStrike" cap="none" dirty="0">
                        <a:solidFill>
                          <a:srgbClr val="000000"/>
                        </a:solidFill>
                        <a:effectLst/>
                        <a:latin typeface="Arial"/>
                        <a:ea typeface="Arial"/>
                        <a:cs typeface="Arial"/>
                        <a:sym typeface="Arial"/>
                      </a:endParaRPr>
                    </a:p>
                    <a:p>
                      <a:endParaRPr lang="en-GB" sz="800" b="0" i="0" u="none" strike="noStrike" cap="none" dirty="0">
                        <a:solidFill>
                          <a:srgbClr val="000000"/>
                        </a:solidFill>
                        <a:effectLst/>
                        <a:latin typeface="Arial"/>
                        <a:ea typeface="Arial"/>
                        <a:cs typeface="Arial"/>
                        <a:sym typeface="Arial"/>
                      </a:endParaRPr>
                    </a:p>
                    <a:p>
                      <a:endParaRPr lang="en-GB" sz="800" b="0" i="0" u="none" strike="noStrike" cap="none" dirty="0">
                        <a:solidFill>
                          <a:srgbClr val="000000"/>
                        </a:solidFill>
                        <a:effectLst/>
                        <a:latin typeface="Arial"/>
                        <a:ea typeface="Arial"/>
                        <a:cs typeface="Arial"/>
                        <a:sym typeface="Arial"/>
                      </a:endParaRPr>
                    </a:p>
                    <a:p>
                      <a:pPr marL="171450" indent="-171450">
                        <a:buFont typeface="Arial" panose="020B0604020202020204" pitchFamily="34" charset="0"/>
                        <a:buChar char="•"/>
                      </a:pPr>
                      <a:endParaRPr lang="en-GB" sz="800" b="0" i="0" u="none" strike="noStrike" cap="none" dirty="0">
                        <a:solidFill>
                          <a:srgbClr val="000000"/>
                        </a:solidFill>
                        <a:effectLst/>
                        <a:latin typeface="Arial"/>
                        <a:ea typeface="Arial"/>
                        <a:cs typeface="Arial"/>
                        <a:sym typeface="Arial"/>
                      </a:endParaRPr>
                    </a:p>
                    <a:p>
                      <a:pPr marL="0" indent="0">
                        <a:buFont typeface="Arial" panose="020B0604020202020204" pitchFamily="34" charset="0"/>
                        <a:buNone/>
                      </a:pPr>
                      <a:endParaRPr lang="en-GB" sz="800" b="0" i="0" u="none" strike="noStrike" cap="none" baseline="0" dirty="0">
                        <a:solidFill>
                          <a:srgbClr val="000000"/>
                        </a:solidFill>
                        <a:effectLst/>
                        <a:latin typeface="Arial"/>
                        <a:ea typeface="Arial"/>
                        <a:cs typeface="Arial"/>
                        <a:sym typeface="Arial"/>
                      </a:endParaRPr>
                    </a:p>
                    <a:p>
                      <a:pPr marL="0" indent="0">
                        <a:buFont typeface="Arial" panose="020B0604020202020204" pitchFamily="34" charset="0"/>
                        <a:buNone/>
                      </a:pPr>
                      <a:endParaRPr lang="en-GB" sz="800" b="0" i="0" u="none" strike="noStrike" cap="none" baseline="0" dirty="0">
                        <a:solidFill>
                          <a:srgbClr val="000000"/>
                        </a:solidFill>
                        <a:effectLst/>
                        <a:latin typeface="Arial"/>
                        <a:ea typeface="Arial"/>
                        <a:cs typeface="Arial"/>
                        <a:sym typeface="Arial"/>
                      </a:endParaRPr>
                    </a:p>
                  </a:txBody>
                  <a:tcPr/>
                </a:tc>
                <a:extLst>
                  <a:ext uri="{0D108BD9-81ED-4DB2-BD59-A6C34878D82A}">
                    <a16:rowId xmlns:a16="http://schemas.microsoft.com/office/drawing/2014/main" val="10000"/>
                  </a:ext>
                </a:extLst>
              </a:tr>
              <a:tr h="3441479">
                <a:tc>
                  <a:txBody>
                    <a:bodyPr/>
                    <a:lstStyle/>
                    <a:p>
                      <a:r>
                        <a:rPr lang="en-GB" sz="1100" dirty="0">
                          <a:highlight>
                            <a:srgbClr val="FFFF00"/>
                          </a:highlight>
                        </a:rPr>
                        <a:t>Lesson 4</a:t>
                      </a:r>
                    </a:p>
                    <a:p>
                      <a:endParaRPr lang="en-GB" sz="1100" dirty="0">
                        <a:highlight>
                          <a:srgbClr val="FFFF00"/>
                        </a:highlight>
                      </a:endParaRPr>
                    </a:p>
                    <a:p>
                      <a:endParaRPr lang="en-GB" sz="1100" dirty="0">
                        <a:highlight>
                          <a:srgbClr val="FFFF00"/>
                        </a:highlight>
                      </a:endParaRPr>
                    </a:p>
                    <a:p>
                      <a:pPr marL="171450" indent="-171450">
                        <a:buFont typeface="Arial" panose="020B0604020202020204" pitchFamily="34" charset="0"/>
                        <a:buChar char="•"/>
                      </a:pPr>
                      <a:r>
                        <a:rPr lang="en-GB" sz="800" dirty="0">
                          <a:highlight>
                            <a:srgbClr val="FFFF00"/>
                          </a:highlight>
                        </a:rPr>
                        <a:t>Biomes are </a:t>
                      </a:r>
                      <a:r>
                        <a:rPr lang="en-GB" sz="800" b="0" i="0" u="none" strike="noStrike" cap="none" dirty="0">
                          <a:solidFill>
                            <a:srgbClr val="000000"/>
                          </a:solidFill>
                          <a:effectLst/>
                          <a:highlight>
                            <a:srgbClr val="FFFF00"/>
                          </a:highlight>
                          <a:latin typeface="Arial"/>
                          <a:ea typeface="Arial"/>
                          <a:cs typeface="Arial"/>
                          <a:sym typeface="Arial"/>
                        </a:rPr>
                        <a:t>a large naturally occurring community of flora and </a:t>
                      </a:r>
                      <a:r>
                        <a:rPr lang="en-GB" sz="800" b="0" i="0" u="none" strike="noStrike" cap="none" dirty="0">
                          <a:solidFill>
                            <a:srgbClr val="000000"/>
                          </a:solidFill>
                          <a:effectLst/>
                          <a:highlight>
                            <a:srgbClr val="FFFF00"/>
                          </a:highlight>
                          <a:latin typeface="Arial"/>
                          <a:ea typeface="Arial"/>
                          <a:cs typeface="Arial"/>
                          <a:sym typeface="Arial"/>
                          <a:hlinkClick r:id="rId3"/>
                        </a:rPr>
                        <a:t>fauna</a:t>
                      </a:r>
                      <a:r>
                        <a:rPr lang="en-GB" sz="800" b="0" i="0" u="none" strike="noStrike" cap="none" dirty="0">
                          <a:solidFill>
                            <a:srgbClr val="000000"/>
                          </a:solidFill>
                          <a:effectLst/>
                          <a:highlight>
                            <a:srgbClr val="FFFF00"/>
                          </a:highlight>
                          <a:latin typeface="Arial"/>
                          <a:ea typeface="Arial"/>
                          <a:cs typeface="Arial"/>
                          <a:sym typeface="Arial"/>
                        </a:rPr>
                        <a:t> </a:t>
                      </a:r>
                      <a:r>
                        <a:rPr lang="en-GB" sz="800" b="0" i="0" u="none" strike="noStrike" cap="none" dirty="0">
                          <a:solidFill>
                            <a:srgbClr val="000000"/>
                          </a:solidFill>
                          <a:effectLst/>
                          <a:highlight>
                            <a:srgbClr val="FFFF00"/>
                          </a:highlight>
                          <a:latin typeface="Arial"/>
                          <a:ea typeface="Arial"/>
                          <a:cs typeface="Arial"/>
                          <a:sym typeface="Arial"/>
                          <a:hlinkClick r:id="rId4"/>
                        </a:rPr>
                        <a:t>occupying</a:t>
                      </a:r>
                      <a:r>
                        <a:rPr lang="en-GB" sz="800" b="0" i="0" u="none" strike="noStrike" cap="none" dirty="0">
                          <a:solidFill>
                            <a:srgbClr val="000000"/>
                          </a:solidFill>
                          <a:effectLst/>
                          <a:highlight>
                            <a:srgbClr val="FFFF00"/>
                          </a:highlight>
                          <a:latin typeface="Arial"/>
                          <a:ea typeface="Arial"/>
                          <a:cs typeface="Arial"/>
                          <a:sym typeface="Arial"/>
                        </a:rPr>
                        <a:t> a major habitat, e.g. forest or </a:t>
                      </a:r>
                      <a:r>
                        <a:rPr lang="en-GB" sz="800" b="0" i="0" u="none" strike="noStrike" cap="none" dirty="0">
                          <a:solidFill>
                            <a:srgbClr val="000000"/>
                          </a:solidFill>
                          <a:effectLst/>
                          <a:highlight>
                            <a:srgbClr val="FFFF00"/>
                          </a:highlight>
                          <a:latin typeface="Arial"/>
                          <a:ea typeface="Arial"/>
                          <a:cs typeface="Arial"/>
                          <a:sym typeface="Arial"/>
                          <a:hlinkClick r:id="rId5"/>
                        </a:rPr>
                        <a:t>tundra</a:t>
                      </a:r>
                      <a:r>
                        <a:rPr lang="en-GB" sz="800" b="0" i="0" u="none" strike="noStrike" cap="none" dirty="0">
                          <a:solidFill>
                            <a:srgbClr val="000000"/>
                          </a:solidFill>
                          <a:effectLst/>
                          <a:highlight>
                            <a:srgbClr val="FFFF00"/>
                          </a:highlight>
                          <a:latin typeface="Arial"/>
                          <a:ea typeface="Arial"/>
                          <a:cs typeface="Arial"/>
                          <a:sym typeface="Arial"/>
                        </a:rPr>
                        <a:t>.</a:t>
                      </a:r>
                    </a:p>
                    <a:p>
                      <a:pPr marL="171450" indent="-171450">
                        <a:buFont typeface="Arial" panose="020B0604020202020204" pitchFamily="34" charset="0"/>
                        <a:buChar char="•"/>
                      </a:pPr>
                      <a:r>
                        <a:rPr lang="en-GB" sz="800" b="0" i="0" u="none" strike="noStrike" cap="none" dirty="0">
                          <a:solidFill>
                            <a:srgbClr val="000000"/>
                          </a:solidFill>
                          <a:effectLst/>
                          <a:highlight>
                            <a:srgbClr val="FFFF00"/>
                          </a:highlight>
                          <a:latin typeface="Arial"/>
                          <a:cs typeface="Arial"/>
                          <a:sym typeface="Arial"/>
                        </a:rPr>
                        <a:t>Indonesia study – paddy fields, climatic conditions required to grow rice</a:t>
                      </a:r>
                    </a:p>
                    <a:p>
                      <a:pPr marL="171450" indent="-171450">
                        <a:buFont typeface="Arial" panose="020B0604020202020204" pitchFamily="34" charset="0"/>
                        <a:buChar char="•"/>
                      </a:pPr>
                      <a:r>
                        <a:rPr lang="en-GB" sz="800" dirty="0">
                          <a:highlight>
                            <a:srgbClr val="FFFF00"/>
                          </a:highlight>
                        </a:rPr>
                        <a:t>Human</a:t>
                      </a:r>
                      <a:r>
                        <a:rPr lang="en-GB" sz="800" baseline="0" dirty="0">
                          <a:highlight>
                            <a:srgbClr val="FFFF00"/>
                          </a:highlight>
                        </a:rPr>
                        <a:t> influences to create the paddy fields. Why do they need to do this.</a:t>
                      </a:r>
                    </a:p>
                    <a:p>
                      <a:pPr marL="171450" indent="-171450">
                        <a:buFont typeface="Arial" panose="020B0604020202020204" pitchFamily="34" charset="0"/>
                        <a:buChar char="•"/>
                      </a:pPr>
                      <a:r>
                        <a:rPr lang="en-GB" sz="800" baseline="0" dirty="0">
                          <a:highlight>
                            <a:srgbClr val="FFFF00"/>
                          </a:highlight>
                        </a:rPr>
                        <a:t>Deforestation – why has this occurred, what effect has this had on the environment.</a:t>
                      </a:r>
                      <a:endParaRPr lang="en-GB" sz="1100" dirty="0">
                        <a:highlight>
                          <a:srgbClr val="FFFF00"/>
                        </a:highlight>
                      </a:endParaRPr>
                    </a:p>
                    <a:p>
                      <a:endParaRPr lang="en-GB" sz="1100" dirty="0">
                        <a:highlight>
                          <a:srgbClr val="FFFF00"/>
                        </a:highlight>
                      </a:endParaRPr>
                    </a:p>
                  </a:txBody>
                  <a:tcPr/>
                </a:tc>
                <a:tc>
                  <a:txBody>
                    <a:bodyPr/>
                    <a:lstStyle/>
                    <a:p>
                      <a:r>
                        <a:rPr lang="en-GB" sz="1100" dirty="0">
                          <a:highlight>
                            <a:srgbClr val="FFFF00"/>
                          </a:highlight>
                        </a:rPr>
                        <a:t>Lesson 5</a:t>
                      </a:r>
                    </a:p>
                    <a:p>
                      <a:endParaRPr lang="en-GB" sz="1100" dirty="0">
                        <a:highlight>
                          <a:srgbClr val="FFFF00"/>
                        </a:highlight>
                      </a:endParaRPr>
                    </a:p>
                    <a:p>
                      <a:endParaRPr lang="en-GB" sz="1100" dirty="0">
                        <a:highlight>
                          <a:srgbClr val="FFFF00"/>
                        </a:highlight>
                      </a:endParaRPr>
                    </a:p>
                    <a:p>
                      <a:pPr marL="171450" indent="-171450">
                        <a:buFont typeface="Arial" panose="020B0604020202020204" pitchFamily="34" charset="0"/>
                        <a:buChar char="•"/>
                      </a:pPr>
                      <a:r>
                        <a:rPr lang="en-GB" sz="800" dirty="0">
                          <a:highlight>
                            <a:srgbClr val="FFFF00"/>
                          </a:highlight>
                        </a:rPr>
                        <a:t>Focus back on the United Kingdom. The</a:t>
                      </a:r>
                      <a:r>
                        <a:rPr lang="en-GB" sz="800" baseline="0" dirty="0">
                          <a:highlight>
                            <a:srgbClr val="FFFF00"/>
                          </a:highlight>
                        </a:rPr>
                        <a:t> line of latitude is </a:t>
                      </a:r>
                      <a:r>
                        <a:rPr lang="en-GB" sz="800" b="0" i="0" u="none" strike="noStrike" cap="none" dirty="0">
                          <a:solidFill>
                            <a:srgbClr val="000000"/>
                          </a:solidFill>
                          <a:effectLst/>
                          <a:highlight>
                            <a:srgbClr val="FFFF00"/>
                          </a:highlight>
                          <a:latin typeface="Arial"/>
                          <a:ea typeface="Arial"/>
                          <a:cs typeface="Arial"/>
                          <a:sym typeface="Arial"/>
                        </a:rPr>
                        <a:t>53.5500 degrees N and the line of longitude is 2.4333 degrees W. This is exactly where the UK lies. The countries on the same line of latitude have the</a:t>
                      </a:r>
                      <a:r>
                        <a:rPr lang="en-GB" sz="800" b="0" i="0" u="none" strike="noStrike" cap="none" baseline="0" dirty="0">
                          <a:solidFill>
                            <a:srgbClr val="000000"/>
                          </a:solidFill>
                          <a:effectLst/>
                          <a:highlight>
                            <a:srgbClr val="FFFF00"/>
                          </a:highlight>
                          <a:latin typeface="Arial"/>
                          <a:ea typeface="Arial"/>
                          <a:cs typeface="Arial"/>
                          <a:sym typeface="Arial"/>
                        </a:rPr>
                        <a:t> same climate and so are in they same climate zone.</a:t>
                      </a:r>
                    </a:p>
                    <a:p>
                      <a:pPr marL="171450" indent="-171450">
                        <a:buFont typeface="Arial" panose="020B0604020202020204" pitchFamily="34" charset="0"/>
                        <a:buChar char="•"/>
                      </a:pPr>
                      <a:r>
                        <a:rPr lang="en-GB" sz="800" b="0" i="0" u="none" strike="noStrike" cap="none" baseline="0" dirty="0">
                          <a:solidFill>
                            <a:srgbClr val="000000"/>
                          </a:solidFill>
                          <a:effectLst/>
                          <a:highlight>
                            <a:srgbClr val="FFFF00"/>
                          </a:highlight>
                          <a:latin typeface="Arial"/>
                          <a:cs typeface="Arial"/>
                          <a:sym typeface="Arial"/>
                        </a:rPr>
                        <a:t>This is the temperate zone with no dry or wet season.</a:t>
                      </a:r>
                    </a:p>
                    <a:p>
                      <a:pPr marL="171450" indent="-171450">
                        <a:buFont typeface="Arial" panose="020B0604020202020204" pitchFamily="34" charset="0"/>
                        <a:buChar char="•"/>
                      </a:pPr>
                      <a:r>
                        <a:rPr lang="en-GB" sz="800" b="0" i="0" u="none" strike="noStrike" cap="none" baseline="0" dirty="0">
                          <a:solidFill>
                            <a:srgbClr val="000000"/>
                          </a:solidFill>
                          <a:effectLst/>
                          <a:highlight>
                            <a:srgbClr val="FFFF00"/>
                          </a:highlight>
                          <a:latin typeface="Arial"/>
                          <a:cs typeface="Arial"/>
                          <a:sym typeface="Arial"/>
                        </a:rPr>
                        <a:t>Food grown in the </a:t>
                      </a:r>
                      <a:r>
                        <a:rPr lang="en-GB" sz="800" b="0" i="0" u="none" strike="noStrike" cap="none" baseline="0" dirty="0" err="1">
                          <a:solidFill>
                            <a:srgbClr val="000000"/>
                          </a:solidFill>
                          <a:effectLst/>
                          <a:highlight>
                            <a:srgbClr val="FFFF00"/>
                          </a:highlight>
                          <a:latin typeface="Arial"/>
                          <a:cs typeface="Arial"/>
                          <a:sym typeface="Arial"/>
                        </a:rPr>
                        <a:t>uk</a:t>
                      </a:r>
                      <a:r>
                        <a:rPr lang="en-GB" sz="800" b="0" i="0" u="none" strike="noStrike" cap="none" baseline="0" dirty="0">
                          <a:solidFill>
                            <a:srgbClr val="000000"/>
                          </a:solidFill>
                          <a:effectLst/>
                          <a:highlight>
                            <a:srgbClr val="FFFF00"/>
                          </a:highlight>
                          <a:latin typeface="Arial"/>
                          <a:cs typeface="Arial"/>
                          <a:sym typeface="Arial"/>
                        </a:rPr>
                        <a:t> depends on the climate some area are suited to </a:t>
                      </a:r>
                      <a:r>
                        <a:rPr lang="en-GB" sz="800" b="0" i="0" u="none" strike="noStrike" cap="none" baseline="0" dirty="0" err="1">
                          <a:solidFill>
                            <a:srgbClr val="000000"/>
                          </a:solidFill>
                          <a:effectLst/>
                          <a:highlight>
                            <a:srgbClr val="FFFF00"/>
                          </a:highlight>
                          <a:latin typeface="Arial"/>
                          <a:cs typeface="Arial"/>
                          <a:sym typeface="Arial"/>
                        </a:rPr>
                        <a:t>particuar</a:t>
                      </a:r>
                      <a:r>
                        <a:rPr lang="en-GB" sz="800" b="0" i="0" u="none" strike="noStrike" cap="none" baseline="0" dirty="0">
                          <a:solidFill>
                            <a:srgbClr val="000000"/>
                          </a:solidFill>
                          <a:effectLst/>
                          <a:highlight>
                            <a:srgbClr val="FFFF00"/>
                          </a:highlight>
                          <a:latin typeface="Arial"/>
                          <a:cs typeface="Arial"/>
                          <a:sym typeface="Arial"/>
                        </a:rPr>
                        <a:t> crops. </a:t>
                      </a:r>
                      <a:r>
                        <a:rPr lang="en-GB" sz="800" b="0" i="0" u="none" strike="noStrike" cap="none" baseline="0" dirty="0" err="1">
                          <a:solidFill>
                            <a:srgbClr val="000000"/>
                          </a:solidFill>
                          <a:effectLst/>
                          <a:highlight>
                            <a:srgbClr val="FFFF00"/>
                          </a:highlight>
                          <a:latin typeface="Arial"/>
                          <a:cs typeface="Arial"/>
                          <a:sym typeface="Arial"/>
                        </a:rPr>
                        <a:t>Eg</a:t>
                      </a:r>
                      <a:r>
                        <a:rPr lang="en-GB" sz="800" b="0" i="0" u="none" strike="noStrike" cap="none" baseline="0" dirty="0">
                          <a:solidFill>
                            <a:srgbClr val="000000"/>
                          </a:solidFill>
                          <a:effectLst/>
                          <a:highlight>
                            <a:srgbClr val="FFFF00"/>
                          </a:highlight>
                          <a:latin typeface="Arial"/>
                          <a:cs typeface="Arial"/>
                          <a:sym typeface="Arial"/>
                        </a:rPr>
                        <a:t>, drier area -  wheat, barley, potatoes. Hilly areas -  sheep farming and in lush green areas – cattle for milking or beef.</a:t>
                      </a:r>
                      <a:endParaRPr lang="en-GB" sz="800" dirty="0">
                        <a:highlight>
                          <a:srgbClr val="FFFF00"/>
                        </a:highlight>
                      </a:endParaRPr>
                    </a:p>
                  </a:txBody>
                  <a:tcPr/>
                </a:tc>
                <a:tc>
                  <a:txBody>
                    <a:bodyPr/>
                    <a:lstStyle/>
                    <a:p>
                      <a:r>
                        <a:rPr lang="en-GB" sz="1100" dirty="0">
                          <a:highlight>
                            <a:srgbClr val="FFFF00"/>
                          </a:highlight>
                        </a:rPr>
                        <a:t>Lesson</a:t>
                      </a:r>
                      <a:r>
                        <a:rPr lang="en-GB" sz="1100" baseline="0" dirty="0">
                          <a:highlight>
                            <a:srgbClr val="FFFF00"/>
                          </a:highlight>
                        </a:rPr>
                        <a:t> 6</a:t>
                      </a:r>
                    </a:p>
                    <a:p>
                      <a:pPr marL="0" indent="0">
                        <a:buFont typeface="Arial" panose="020B0604020202020204" pitchFamily="34" charset="0"/>
                        <a:buNone/>
                      </a:pPr>
                      <a:endParaRPr lang="en-GB" sz="1100" baseline="0" dirty="0">
                        <a:highlight>
                          <a:srgbClr val="FFFF00"/>
                        </a:highlight>
                      </a:endParaRPr>
                    </a:p>
                    <a:p>
                      <a:pPr marL="0" indent="0">
                        <a:buFont typeface="Arial" panose="020B0604020202020204" pitchFamily="34" charset="0"/>
                        <a:buNone/>
                      </a:pPr>
                      <a:endParaRPr lang="en-GB" sz="1100" baseline="0" dirty="0">
                        <a:highlight>
                          <a:srgbClr val="FFFF00"/>
                        </a:highlight>
                      </a:endParaRPr>
                    </a:p>
                    <a:p>
                      <a:pPr marL="171450" indent="-171450">
                        <a:buFont typeface="Arial" panose="020B0604020202020204" pitchFamily="34" charset="0"/>
                        <a:buChar char="•"/>
                      </a:pPr>
                      <a:r>
                        <a:rPr lang="en-GB" sz="800" baseline="0" dirty="0">
                          <a:highlight>
                            <a:srgbClr val="FFFF00"/>
                          </a:highlight>
                        </a:rPr>
                        <a:t>Focus on the Mediterranean climate zone. Italy falls in this area. The foods that grow in area need plenty of sunshine and dry conditions.</a:t>
                      </a:r>
                    </a:p>
                    <a:p>
                      <a:pPr marL="171450" indent="-171450">
                        <a:buFont typeface="Arial" panose="020B0604020202020204" pitchFamily="34" charset="0"/>
                        <a:buChar char="•"/>
                      </a:pPr>
                      <a:r>
                        <a:rPr lang="en-GB" sz="800" b="0" i="0" u="none" strike="noStrike" cap="none" dirty="0">
                          <a:solidFill>
                            <a:srgbClr val="000000"/>
                          </a:solidFill>
                          <a:effectLst/>
                          <a:highlight>
                            <a:srgbClr val="FFFF00"/>
                          </a:highlight>
                          <a:latin typeface="Arial"/>
                          <a:ea typeface="Arial"/>
                          <a:cs typeface="Arial"/>
                          <a:sym typeface="Arial"/>
                        </a:rPr>
                        <a:t>The northern part of </a:t>
                      </a:r>
                      <a:r>
                        <a:rPr lang="en-GB" sz="800" b="1" i="0" u="none" strike="noStrike" cap="none" dirty="0">
                          <a:solidFill>
                            <a:srgbClr val="000000"/>
                          </a:solidFill>
                          <a:effectLst/>
                          <a:highlight>
                            <a:srgbClr val="FFFF00"/>
                          </a:highlight>
                          <a:latin typeface="Arial"/>
                          <a:ea typeface="Arial"/>
                          <a:cs typeface="Arial"/>
                          <a:sym typeface="Arial"/>
                        </a:rPr>
                        <a:t>Italy</a:t>
                      </a:r>
                      <a:r>
                        <a:rPr lang="en-GB" sz="800" b="0" i="0" u="none" strike="noStrike" cap="none" dirty="0">
                          <a:solidFill>
                            <a:srgbClr val="000000"/>
                          </a:solidFill>
                          <a:effectLst/>
                          <a:highlight>
                            <a:srgbClr val="FFFF00"/>
                          </a:highlight>
                          <a:latin typeface="Arial"/>
                          <a:ea typeface="Arial"/>
                          <a:cs typeface="Arial"/>
                          <a:sym typeface="Arial"/>
                        </a:rPr>
                        <a:t> produces primarily grains, soybeans, meat, and dairy products, while the south specializes in fruits, vegetables</a:t>
                      </a:r>
                    </a:p>
                    <a:p>
                      <a:pPr marL="171450" indent="-171450">
                        <a:buFont typeface="Arial" panose="020B0604020202020204" pitchFamily="34" charset="0"/>
                        <a:buChar char="•"/>
                      </a:pPr>
                      <a:r>
                        <a:rPr lang="en-GB" sz="800" b="0" i="0" u="none" strike="noStrike" cap="none" baseline="0" dirty="0">
                          <a:solidFill>
                            <a:srgbClr val="000000"/>
                          </a:solidFill>
                          <a:effectLst/>
                          <a:highlight>
                            <a:srgbClr val="FFFF00"/>
                          </a:highlight>
                          <a:latin typeface="Arial"/>
                          <a:cs typeface="Arial"/>
                          <a:sym typeface="Arial"/>
                        </a:rPr>
                        <a:t>Discuss that the UK does not have the same climate as Italy but by using different farming methods the UK can still grow the same crop. </a:t>
                      </a:r>
                      <a:r>
                        <a:rPr lang="en-GB" sz="800" b="0" i="0" u="none" strike="noStrike" cap="none" baseline="0" dirty="0" err="1">
                          <a:solidFill>
                            <a:srgbClr val="000000"/>
                          </a:solidFill>
                          <a:effectLst/>
                          <a:highlight>
                            <a:srgbClr val="FFFF00"/>
                          </a:highlight>
                          <a:latin typeface="Arial"/>
                          <a:cs typeface="Arial"/>
                          <a:sym typeface="Arial"/>
                        </a:rPr>
                        <a:t>Eg</a:t>
                      </a:r>
                      <a:r>
                        <a:rPr lang="en-GB" sz="800" b="0" i="0" u="none" strike="noStrike" cap="none" baseline="0" dirty="0">
                          <a:solidFill>
                            <a:srgbClr val="000000"/>
                          </a:solidFill>
                          <a:effectLst/>
                          <a:highlight>
                            <a:srgbClr val="FFFF00"/>
                          </a:highlight>
                          <a:latin typeface="Arial"/>
                          <a:cs typeface="Arial"/>
                          <a:sym typeface="Arial"/>
                        </a:rPr>
                        <a:t>, tomatoes in greenhouses. Strawberries in poly tunnels </a:t>
                      </a:r>
                      <a:r>
                        <a:rPr lang="en-GB" sz="800" b="0" i="0" u="none" strike="noStrike" cap="none" baseline="0" dirty="0" err="1">
                          <a:solidFill>
                            <a:srgbClr val="000000"/>
                          </a:solidFill>
                          <a:effectLst/>
                          <a:highlight>
                            <a:srgbClr val="FFFF00"/>
                          </a:highlight>
                          <a:latin typeface="Arial"/>
                          <a:cs typeface="Arial"/>
                          <a:sym typeface="Arial"/>
                        </a:rPr>
                        <a:t>etc</a:t>
                      </a:r>
                      <a:endParaRPr lang="en-GB" sz="800" baseline="0" dirty="0">
                        <a:highlight>
                          <a:srgbClr val="FFFF00"/>
                        </a:highlight>
                      </a:endParaRPr>
                    </a:p>
                    <a:p>
                      <a:pPr marL="0" indent="0">
                        <a:buFont typeface="Arial" panose="020B0604020202020204" pitchFamily="34" charset="0"/>
                        <a:buNone/>
                      </a:pPr>
                      <a:endParaRPr lang="en-GB" sz="800" baseline="0" dirty="0">
                        <a:highlight>
                          <a:srgbClr val="FFFF00"/>
                        </a:highlight>
                      </a:endParaRPr>
                    </a:p>
                  </a:txBody>
                  <a:tcPr/>
                </a:tc>
                <a:extLst>
                  <a:ext uri="{0D108BD9-81ED-4DB2-BD59-A6C34878D82A}">
                    <a16:rowId xmlns:a16="http://schemas.microsoft.com/office/drawing/2014/main" val="1000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652766341"/>
              </p:ext>
            </p:extLst>
          </p:nvPr>
        </p:nvGraphicFramePr>
        <p:xfrm>
          <a:off x="2420346" y="8687682"/>
          <a:ext cx="4040194" cy="3168300"/>
        </p:xfrm>
        <a:graphic>
          <a:graphicData uri="http://schemas.openxmlformats.org/drawingml/2006/table">
            <a:tbl>
              <a:tblPr firstRow="1" bandRow="1">
                <a:tableStyleId>{9A976A96-125C-4A93-862C-2D2D4AC65F12}</a:tableStyleId>
              </a:tblPr>
              <a:tblGrid>
                <a:gridCol w="1451675">
                  <a:extLst>
                    <a:ext uri="{9D8B030D-6E8A-4147-A177-3AD203B41FA5}">
                      <a16:colId xmlns:a16="http://schemas.microsoft.com/office/drawing/2014/main" val="20000"/>
                    </a:ext>
                  </a:extLst>
                </a:gridCol>
                <a:gridCol w="2588519">
                  <a:extLst>
                    <a:ext uri="{9D8B030D-6E8A-4147-A177-3AD203B41FA5}">
                      <a16:colId xmlns:a16="http://schemas.microsoft.com/office/drawing/2014/main" val="20001"/>
                    </a:ext>
                  </a:extLst>
                </a:gridCol>
              </a:tblGrid>
              <a:tr h="248340">
                <a:tc>
                  <a:txBody>
                    <a:bodyPr/>
                    <a:lstStyle/>
                    <a:p>
                      <a:r>
                        <a:rPr lang="en-GB" sz="800" b="0" i="0" u="none" strike="noStrike" cap="none" dirty="0">
                          <a:solidFill>
                            <a:srgbClr val="000000"/>
                          </a:solidFill>
                          <a:effectLst/>
                          <a:latin typeface="Arial"/>
                          <a:ea typeface="Arial"/>
                          <a:cs typeface="Arial"/>
                          <a:sym typeface="Arial"/>
                        </a:rPr>
                        <a:t>Transportation</a:t>
                      </a:r>
                      <a:endParaRPr lang="en-GB" sz="800" dirty="0"/>
                    </a:p>
                  </a:txBody>
                  <a:tcPr/>
                </a:tc>
                <a:tc>
                  <a:txBody>
                    <a:bodyPr/>
                    <a:lstStyle/>
                    <a:p>
                      <a:r>
                        <a:rPr lang="en-GB" sz="800" b="0" i="0" u="none" strike="noStrike" cap="none" dirty="0">
                          <a:solidFill>
                            <a:srgbClr val="000000"/>
                          </a:solidFill>
                          <a:effectLst/>
                          <a:latin typeface="Arial"/>
                          <a:ea typeface="Arial"/>
                          <a:cs typeface="Arial"/>
                          <a:sym typeface="Arial"/>
                        </a:rPr>
                        <a:t>the action of </a:t>
                      </a:r>
                      <a:r>
                        <a:rPr lang="en-GB" sz="800" b="0" i="0" u="none" strike="noStrike" cap="none" dirty="0">
                          <a:solidFill>
                            <a:srgbClr val="000000"/>
                          </a:solidFill>
                          <a:effectLst/>
                          <a:latin typeface="Arial"/>
                          <a:ea typeface="Arial"/>
                          <a:cs typeface="Arial"/>
                          <a:sym typeface="Arial"/>
                          <a:hlinkClick r:id="rId6"/>
                        </a:rPr>
                        <a:t>transporting</a:t>
                      </a:r>
                      <a:r>
                        <a:rPr lang="en-GB" sz="800" b="0" i="0" u="none" strike="noStrike" cap="none" dirty="0">
                          <a:solidFill>
                            <a:srgbClr val="000000"/>
                          </a:solidFill>
                          <a:effectLst/>
                          <a:latin typeface="Arial"/>
                          <a:ea typeface="Arial"/>
                          <a:cs typeface="Arial"/>
                          <a:sym typeface="Arial"/>
                        </a:rPr>
                        <a:t> someone or something</a:t>
                      </a:r>
                      <a:endParaRPr lang="en-GB" sz="800" dirty="0"/>
                    </a:p>
                  </a:txBody>
                  <a:tcPr/>
                </a:tc>
                <a:extLst>
                  <a:ext uri="{0D108BD9-81ED-4DB2-BD59-A6C34878D82A}">
                    <a16:rowId xmlns:a16="http://schemas.microsoft.com/office/drawing/2014/main" val="10000"/>
                  </a:ext>
                </a:extLst>
              </a:tr>
              <a:tr h="243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800" b="0" i="0" u="none" strike="noStrike" cap="none" dirty="0" err="1">
                          <a:solidFill>
                            <a:srgbClr val="000000"/>
                          </a:solidFill>
                          <a:effectLst/>
                          <a:latin typeface="Arial"/>
                          <a:ea typeface="Arial"/>
                          <a:cs typeface="Arial"/>
                          <a:sym typeface="Arial"/>
                        </a:rPr>
                        <a:t>Climate,Zones</a:t>
                      </a:r>
                      <a:r>
                        <a:rPr lang="en-GB" sz="800" b="0" i="0" u="none" strike="noStrike" cap="none" dirty="0">
                          <a:solidFill>
                            <a:srgbClr val="000000"/>
                          </a:solidFill>
                          <a:effectLst/>
                          <a:latin typeface="Arial"/>
                          <a:ea typeface="Arial"/>
                          <a:cs typeface="Arial"/>
                          <a:sym typeface="Arial"/>
                        </a:rPr>
                        <a:t>, </a:t>
                      </a:r>
                    </a:p>
                    <a:p>
                      <a:endParaRPr lang="en-GB" sz="800" dirty="0"/>
                    </a:p>
                  </a:txBody>
                  <a:tcPr/>
                </a:tc>
                <a:tc>
                  <a:txBody>
                    <a:bodyPr/>
                    <a:lstStyle/>
                    <a:p>
                      <a:r>
                        <a:rPr lang="en-GB" sz="800" b="0" i="0" u="none" strike="noStrike" cap="none" dirty="0">
                          <a:solidFill>
                            <a:srgbClr val="000000"/>
                          </a:solidFill>
                          <a:effectLst/>
                          <a:latin typeface="Arial"/>
                          <a:ea typeface="Arial"/>
                          <a:cs typeface="Arial"/>
                          <a:sym typeface="Arial"/>
                        </a:rPr>
                        <a:t>Climate </a:t>
                      </a:r>
                      <a:r>
                        <a:rPr lang="en-GB" sz="800" b="1" i="0" u="none" strike="noStrike" cap="none" dirty="0">
                          <a:solidFill>
                            <a:srgbClr val="000000"/>
                          </a:solidFill>
                          <a:effectLst/>
                          <a:latin typeface="Arial"/>
                          <a:ea typeface="Arial"/>
                          <a:cs typeface="Arial"/>
                          <a:sym typeface="Arial"/>
                        </a:rPr>
                        <a:t>zones are areas with distinct climates</a:t>
                      </a:r>
                      <a:endParaRPr lang="en-GB" sz="800" dirty="0"/>
                    </a:p>
                  </a:txBody>
                  <a:tcPr/>
                </a:tc>
                <a:extLst>
                  <a:ext uri="{0D108BD9-81ED-4DB2-BD59-A6C34878D82A}">
                    <a16:rowId xmlns:a16="http://schemas.microsoft.com/office/drawing/2014/main" val="10001"/>
                  </a:ext>
                </a:extLst>
              </a:tr>
              <a:tr h="236220">
                <a:tc>
                  <a:txBody>
                    <a:bodyPr/>
                    <a:lstStyle/>
                    <a:p>
                      <a:r>
                        <a:rPr lang="en-GB" sz="800" b="0" i="0" u="none" strike="noStrike" cap="none" dirty="0">
                          <a:solidFill>
                            <a:srgbClr val="000000"/>
                          </a:solidFill>
                          <a:effectLst/>
                          <a:latin typeface="Arial"/>
                          <a:ea typeface="Arial"/>
                          <a:cs typeface="Arial"/>
                          <a:sym typeface="Arial"/>
                        </a:rPr>
                        <a:t>Hemisphere,</a:t>
                      </a:r>
                      <a:endParaRPr lang="en-GB" sz="800" dirty="0"/>
                    </a:p>
                  </a:txBody>
                  <a:tcPr/>
                </a:tc>
                <a:tc>
                  <a:txBody>
                    <a:bodyPr/>
                    <a:lstStyle/>
                    <a:p>
                      <a:r>
                        <a:rPr lang="en-GB" sz="800" b="0" i="0" u="none" strike="noStrike" cap="none" dirty="0">
                          <a:solidFill>
                            <a:srgbClr val="000000"/>
                          </a:solidFill>
                          <a:effectLst/>
                          <a:latin typeface="Arial"/>
                          <a:ea typeface="Arial"/>
                          <a:cs typeface="Arial"/>
                          <a:sym typeface="Arial"/>
                        </a:rPr>
                        <a:t>a half of the earth, usually as divided into northern and southern </a:t>
                      </a:r>
                      <a:r>
                        <a:rPr lang="en-GB" sz="800" b="0" i="0" u="none" strike="noStrike" cap="none" dirty="0">
                          <a:solidFill>
                            <a:srgbClr val="000000"/>
                          </a:solidFill>
                          <a:effectLst/>
                          <a:latin typeface="Arial"/>
                          <a:ea typeface="Arial"/>
                          <a:cs typeface="Arial"/>
                          <a:sym typeface="Arial"/>
                          <a:hlinkClick r:id="rId7"/>
                        </a:rPr>
                        <a:t>halves</a:t>
                      </a:r>
                      <a:r>
                        <a:rPr lang="en-GB" sz="800" b="0" i="0" u="none" strike="noStrike" cap="none" dirty="0">
                          <a:solidFill>
                            <a:srgbClr val="000000"/>
                          </a:solidFill>
                          <a:effectLst/>
                          <a:latin typeface="Arial"/>
                          <a:ea typeface="Arial"/>
                          <a:cs typeface="Arial"/>
                          <a:sym typeface="Arial"/>
                        </a:rPr>
                        <a:t> by the </a:t>
                      </a:r>
                      <a:r>
                        <a:rPr lang="en-GB" sz="800" b="0" i="0" u="none" strike="noStrike" cap="none" dirty="0">
                          <a:solidFill>
                            <a:srgbClr val="000000"/>
                          </a:solidFill>
                          <a:effectLst/>
                          <a:latin typeface="Arial"/>
                          <a:ea typeface="Arial"/>
                          <a:cs typeface="Arial"/>
                          <a:sym typeface="Arial"/>
                          <a:hlinkClick r:id="rId8"/>
                        </a:rPr>
                        <a:t>equator</a:t>
                      </a:r>
                      <a:r>
                        <a:rPr lang="en-GB" sz="800" b="0" i="0" u="none" strike="noStrike" cap="none" dirty="0">
                          <a:solidFill>
                            <a:srgbClr val="000000"/>
                          </a:solidFill>
                          <a:effectLst/>
                          <a:latin typeface="Arial"/>
                          <a:ea typeface="Arial"/>
                          <a:cs typeface="Arial"/>
                          <a:sym typeface="Arial"/>
                        </a:rPr>
                        <a:t>,</a:t>
                      </a:r>
                      <a:endParaRPr lang="en-GB" sz="800" dirty="0"/>
                    </a:p>
                  </a:txBody>
                  <a:tcPr/>
                </a:tc>
                <a:extLst>
                  <a:ext uri="{0D108BD9-81ED-4DB2-BD59-A6C34878D82A}">
                    <a16:rowId xmlns:a16="http://schemas.microsoft.com/office/drawing/2014/main" val="10002"/>
                  </a:ext>
                </a:extLst>
              </a:tr>
              <a:tr h="35127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800" b="0" i="0" u="none" strike="noStrike" cap="none" dirty="0">
                          <a:solidFill>
                            <a:srgbClr val="000000"/>
                          </a:solidFill>
                          <a:effectLst/>
                          <a:latin typeface="Arial"/>
                          <a:ea typeface="Arial"/>
                          <a:cs typeface="Arial"/>
                          <a:sym typeface="Arial"/>
                        </a:rPr>
                        <a:t>distribution</a:t>
                      </a:r>
                    </a:p>
                    <a:p>
                      <a:endParaRPr lang="en-GB" sz="800" dirty="0"/>
                    </a:p>
                  </a:txBody>
                  <a:tcPr/>
                </a:tc>
                <a:tc>
                  <a:txBody>
                    <a:bodyPr/>
                    <a:lstStyle/>
                    <a:p>
                      <a:r>
                        <a:rPr lang="en-GB" sz="800" b="0" i="0" u="none" strike="noStrike" cap="none" dirty="0">
                          <a:solidFill>
                            <a:srgbClr val="000000"/>
                          </a:solidFill>
                          <a:effectLst/>
                          <a:latin typeface="Arial"/>
                          <a:ea typeface="Arial"/>
                          <a:cs typeface="Arial"/>
                          <a:sym typeface="Arial"/>
                        </a:rPr>
                        <a:t>the action of sharing something out among a number of </a:t>
                      </a:r>
                      <a:r>
                        <a:rPr lang="en-GB" sz="800" b="0" i="0" u="none" strike="noStrike" cap="none" dirty="0">
                          <a:solidFill>
                            <a:srgbClr val="000000"/>
                          </a:solidFill>
                          <a:effectLst/>
                          <a:latin typeface="Arial"/>
                          <a:ea typeface="Arial"/>
                          <a:cs typeface="Arial"/>
                          <a:sym typeface="Arial"/>
                          <a:hlinkClick r:id="rId9"/>
                        </a:rPr>
                        <a:t>recipients</a:t>
                      </a:r>
                      <a:endParaRPr lang="en-GB" sz="800" dirty="0"/>
                    </a:p>
                  </a:txBody>
                  <a:tcPr/>
                </a:tc>
                <a:extLst>
                  <a:ext uri="{0D108BD9-81ED-4DB2-BD59-A6C34878D82A}">
                    <a16:rowId xmlns:a16="http://schemas.microsoft.com/office/drawing/2014/main" val="10003"/>
                  </a:ext>
                </a:extLst>
              </a:tr>
              <a:tr h="34215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800" b="0" i="0" u="none" strike="noStrike" cap="none" dirty="0">
                          <a:solidFill>
                            <a:srgbClr val="000000"/>
                          </a:solidFill>
                          <a:effectLst/>
                          <a:latin typeface="Arial"/>
                          <a:ea typeface="Arial"/>
                          <a:cs typeface="Arial"/>
                          <a:sym typeface="Arial"/>
                        </a:rPr>
                        <a:t>Tropical climate zones</a:t>
                      </a:r>
                    </a:p>
                    <a:p>
                      <a:endParaRPr lang="en-GB" sz="800" dirty="0"/>
                    </a:p>
                  </a:txBody>
                  <a:tcPr/>
                </a:tc>
                <a:tc>
                  <a:txBody>
                    <a:bodyPr/>
                    <a:lstStyle/>
                    <a:p>
                      <a:r>
                        <a:rPr lang="en-GB" sz="800" b="0" i="0" u="none" strike="noStrike" cap="none" dirty="0">
                          <a:solidFill>
                            <a:srgbClr val="000000"/>
                          </a:solidFill>
                          <a:effectLst/>
                          <a:latin typeface="Arial"/>
                          <a:ea typeface="Arial"/>
                          <a:cs typeface="Arial"/>
                          <a:sym typeface="Arial"/>
                        </a:rPr>
                        <a:t> a region where the mean temperature of the coldest month is greater than or equal to 18 °C</a:t>
                      </a:r>
                      <a:endParaRPr lang="en-GB" sz="800" b="0" dirty="0"/>
                    </a:p>
                  </a:txBody>
                  <a:tcPr/>
                </a:tc>
                <a:extLst>
                  <a:ext uri="{0D108BD9-81ED-4DB2-BD59-A6C34878D82A}">
                    <a16:rowId xmlns:a16="http://schemas.microsoft.com/office/drawing/2014/main" val="10004"/>
                  </a:ext>
                </a:extLst>
              </a:tr>
              <a:tr h="351270">
                <a:tc>
                  <a:txBody>
                    <a:bodyPr/>
                    <a:lstStyle/>
                    <a:p>
                      <a:r>
                        <a:rPr lang="en-GB" sz="800" b="0" i="0" u="none" strike="noStrike" cap="none" dirty="0">
                          <a:solidFill>
                            <a:srgbClr val="000000"/>
                          </a:solidFill>
                          <a:effectLst/>
                          <a:latin typeface="Arial"/>
                          <a:ea typeface="Arial"/>
                          <a:cs typeface="Arial"/>
                          <a:sym typeface="Arial"/>
                        </a:rPr>
                        <a:t>Biomes</a:t>
                      </a:r>
                    </a:p>
                    <a:p>
                      <a:endParaRPr lang="en-GB" sz="800" dirty="0"/>
                    </a:p>
                  </a:txBody>
                  <a:tcPr/>
                </a:tc>
                <a:tc>
                  <a:txBody>
                    <a:bodyPr/>
                    <a:lstStyle/>
                    <a:p>
                      <a:r>
                        <a:rPr lang="en-GB" sz="800" b="0" i="0" u="none" strike="noStrike" cap="none" dirty="0">
                          <a:solidFill>
                            <a:srgbClr val="000000"/>
                          </a:solidFill>
                          <a:effectLst/>
                          <a:latin typeface="Arial"/>
                          <a:ea typeface="Arial"/>
                          <a:cs typeface="Arial"/>
                          <a:sym typeface="Arial"/>
                        </a:rPr>
                        <a:t>an area classified according to the species that live in that location.</a:t>
                      </a:r>
                      <a:r>
                        <a:rPr lang="en-GB" sz="1400" b="0" i="0" u="none" strike="noStrike" cap="none" dirty="0">
                          <a:solidFill>
                            <a:srgbClr val="000000"/>
                          </a:solidFill>
                          <a:effectLst/>
                          <a:latin typeface="Arial"/>
                          <a:ea typeface="Arial"/>
                          <a:cs typeface="Arial"/>
                          <a:sym typeface="Arial"/>
                        </a:rPr>
                        <a:t> </a:t>
                      </a:r>
                      <a:endParaRPr lang="en-GB" dirty="0"/>
                    </a:p>
                  </a:txBody>
                  <a:tcPr/>
                </a:tc>
                <a:extLst>
                  <a:ext uri="{0D108BD9-81ED-4DB2-BD59-A6C34878D82A}">
                    <a16:rowId xmlns:a16="http://schemas.microsoft.com/office/drawing/2014/main" val="10005"/>
                  </a:ext>
                </a:extLst>
              </a:tr>
              <a:tr h="351270">
                <a:tc>
                  <a:txBody>
                    <a:bodyPr/>
                    <a:lstStyle/>
                    <a:p>
                      <a:r>
                        <a:rPr lang="en-GB" sz="800" dirty="0"/>
                        <a:t>Cultivation</a:t>
                      </a:r>
                    </a:p>
                  </a:txBody>
                  <a:tcPr/>
                </a:tc>
                <a:tc>
                  <a:txBody>
                    <a:bodyPr/>
                    <a:lstStyle/>
                    <a:p>
                      <a:r>
                        <a:rPr lang="en-GB" sz="800" b="0" i="0" u="none" strike="noStrike" cap="none" dirty="0">
                          <a:solidFill>
                            <a:srgbClr val="000000"/>
                          </a:solidFill>
                          <a:effectLst/>
                          <a:latin typeface="Arial"/>
                          <a:ea typeface="Arial"/>
                          <a:cs typeface="Arial"/>
                          <a:sym typeface="Arial"/>
                        </a:rPr>
                        <a:t>the action of </a:t>
                      </a:r>
                      <a:r>
                        <a:rPr lang="en-GB" sz="800" b="0" i="0" u="none" strike="noStrike" cap="none" dirty="0">
                          <a:solidFill>
                            <a:srgbClr val="000000"/>
                          </a:solidFill>
                          <a:effectLst/>
                          <a:latin typeface="Arial"/>
                          <a:ea typeface="Arial"/>
                          <a:cs typeface="Arial"/>
                          <a:sym typeface="Arial"/>
                          <a:hlinkClick r:id="rId10"/>
                        </a:rPr>
                        <a:t>cultivating</a:t>
                      </a:r>
                      <a:r>
                        <a:rPr lang="en-GB" sz="800" b="0" i="0" u="none" strike="noStrike" cap="none" dirty="0">
                          <a:solidFill>
                            <a:srgbClr val="000000"/>
                          </a:solidFill>
                          <a:effectLst/>
                          <a:latin typeface="Arial"/>
                          <a:ea typeface="Arial"/>
                          <a:cs typeface="Arial"/>
                          <a:sym typeface="Arial"/>
                        </a:rPr>
                        <a:t> land</a:t>
                      </a:r>
                      <a:r>
                        <a:rPr lang="en-GB" sz="1400" b="0" i="0" u="none" strike="noStrike" cap="none" dirty="0">
                          <a:solidFill>
                            <a:srgbClr val="000000"/>
                          </a:solidFill>
                          <a:effectLst/>
                          <a:latin typeface="Arial"/>
                          <a:ea typeface="Arial"/>
                          <a:cs typeface="Arial"/>
                          <a:sym typeface="Arial"/>
                        </a:rPr>
                        <a:t>, </a:t>
                      </a:r>
                      <a:r>
                        <a:rPr lang="en-GB" sz="800" b="0" i="0" u="none" strike="noStrike" cap="none" dirty="0">
                          <a:solidFill>
                            <a:srgbClr val="000000"/>
                          </a:solidFill>
                          <a:effectLst/>
                          <a:latin typeface="Arial"/>
                          <a:ea typeface="Arial"/>
                          <a:cs typeface="Arial"/>
                          <a:sym typeface="Arial"/>
                        </a:rPr>
                        <a:t>growing crops</a:t>
                      </a:r>
                      <a:endParaRPr lang="en-GB" sz="800" dirty="0"/>
                    </a:p>
                  </a:txBody>
                  <a:tcPr/>
                </a:tc>
                <a:extLst>
                  <a:ext uri="{0D108BD9-81ED-4DB2-BD59-A6C34878D82A}">
                    <a16:rowId xmlns:a16="http://schemas.microsoft.com/office/drawing/2014/main" val="10006"/>
                  </a:ext>
                </a:extLst>
              </a:tr>
              <a:tr h="35127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800" b="0" i="0" u="none" strike="noStrike" cap="none" dirty="0">
                          <a:solidFill>
                            <a:srgbClr val="000000"/>
                          </a:solidFill>
                          <a:effectLst/>
                          <a:latin typeface="Arial"/>
                          <a:ea typeface="Arial"/>
                          <a:cs typeface="Arial"/>
                          <a:sym typeface="Arial"/>
                        </a:rPr>
                        <a:t>deforestation</a:t>
                      </a:r>
                    </a:p>
                    <a:p>
                      <a:endParaRPr lang="en-GB" sz="800" dirty="0"/>
                    </a:p>
                  </a:txBody>
                  <a:tcPr/>
                </a:tc>
                <a:tc>
                  <a:txBody>
                    <a:bodyPr/>
                    <a:lstStyle/>
                    <a:p>
                      <a:r>
                        <a:rPr lang="en-GB" sz="800" b="0" i="0" u="none" strike="noStrike" cap="none" dirty="0">
                          <a:solidFill>
                            <a:srgbClr val="000000"/>
                          </a:solidFill>
                          <a:effectLst/>
                          <a:latin typeface="Arial"/>
                          <a:ea typeface="Arial"/>
                          <a:cs typeface="Arial"/>
                          <a:sym typeface="Arial"/>
                        </a:rPr>
                        <a:t>the action of clearing a wide area of trees.</a:t>
                      </a:r>
                      <a:endParaRPr lang="en-GB" sz="800" dirty="0"/>
                    </a:p>
                  </a:txBody>
                  <a:tcPr/>
                </a:tc>
                <a:extLst>
                  <a:ext uri="{0D108BD9-81ED-4DB2-BD59-A6C34878D82A}">
                    <a16:rowId xmlns:a16="http://schemas.microsoft.com/office/drawing/2014/main" val="10007"/>
                  </a:ext>
                </a:extLst>
              </a:tr>
              <a:tr h="35127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800" b="0" i="0" u="none" strike="noStrike" cap="none" dirty="0">
                          <a:solidFill>
                            <a:srgbClr val="000000"/>
                          </a:solidFill>
                          <a:effectLst/>
                          <a:latin typeface="Arial"/>
                          <a:ea typeface="Arial"/>
                          <a:cs typeface="Arial"/>
                          <a:sym typeface="Arial"/>
                        </a:rPr>
                        <a:t>Latitude</a:t>
                      </a:r>
                    </a:p>
                    <a:p>
                      <a:endParaRPr lang="en-GB" sz="800" dirty="0"/>
                    </a:p>
                  </a:txBody>
                  <a:tcPr/>
                </a:tc>
                <a:tc>
                  <a:txBody>
                    <a:bodyPr/>
                    <a:lstStyle/>
                    <a:p>
                      <a:r>
                        <a:rPr lang="en-GB" sz="800" b="0" i="0" u="none" strike="noStrike" cap="none" dirty="0">
                          <a:solidFill>
                            <a:srgbClr val="000000"/>
                          </a:solidFill>
                          <a:effectLst/>
                          <a:latin typeface="Arial"/>
                          <a:ea typeface="Arial"/>
                          <a:cs typeface="Arial"/>
                          <a:sym typeface="Arial"/>
                        </a:rPr>
                        <a:t>the </a:t>
                      </a:r>
                      <a:r>
                        <a:rPr lang="en-GB" sz="800" b="0" i="0" u="none" strike="noStrike" cap="none" dirty="0">
                          <a:solidFill>
                            <a:srgbClr val="000000"/>
                          </a:solidFill>
                          <a:effectLst/>
                          <a:latin typeface="Arial"/>
                          <a:ea typeface="Arial"/>
                          <a:cs typeface="Arial"/>
                          <a:sym typeface="Arial"/>
                          <a:hlinkClick r:id="rId11"/>
                        </a:rPr>
                        <a:t>angular</a:t>
                      </a:r>
                      <a:r>
                        <a:rPr lang="en-GB" sz="800" b="0" i="0" u="none" strike="noStrike" cap="none" dirty="0">
                          <a:solidFill>
                            <a:srgbClr val="000000"/>
                          </a:solidFill>
                          <a:effectLst/>
                          <a:latin typeface="Arial"/>
                          <a:ea typeface="Arial"/>
                          <a:cs typeface="Arial"/>
                          <a:sym typeface="Arial"/>
                        </a:rPr>
                        <a:t> distance of a place north or south of the earth's </a:t>
                      </a:r>
                      <a:r>
                        <a:rPr lang="en-GB" sz="800" b="0" i="0" u="none" strike="noStrike" cap="none" dirty="0">
                          <a:solidFill>
                            <a:srgbClr val="000000"/>
                          </a:solidFill>
                          <a:effectLst/>
                          <a:latin typeface="Arial"/>
                          <a:ea typeface="Arial"/>
                          <a:cs typeface="Arial"/>
                          <a:sym typeface="Arial"/>
                          <a:hlinkClick r:id="rId8"/>
                        </a:rPr>
                        <a:t>equator</a:t>
                      </a:r>
                      <a:r>
                        <a:rPr lang="en-GB" sz="1400" b="0" i="0" u="none" strike="noStrike" cap="none" dirty="0">
                          <a:solidFill>
                            <a:srgbClr val="000000"/>
                          </a:solidFill>
                          <a:effectLst/>
                          <a:latin typeface="Arial"/>
                          <a:ea typeface="Arial"/>
                          <a:cs typeface="Arial"/>
                          <a:sym typeface="Arial"/>
                        </a:rPr>
                        <a:t>,</a:t>
                      </a:r>
                      <a:endParaRPr lang="en-GB" dirty="0"/>
                    </a:p>
                  </a:txBody>
                  <a:tcPr/>
                </a:tc>
                <a:extLst>
                  <a:ext uri="{0D108BD9-81ED-4DB2-BD59-A6C34878D82A}">
                    <a16:rowId xmlns:a16="http://schemas.microsoft.com/office/drawing/2014/main" val="10008"/>
                  </a:ext>
                </a:extLst>
              </a:tr>
            </a:tbl>
          </a:graphicData>
        </a:graphic>
      </p:graphicFrame>
      <p:pic>
        <p:nvPicPr>
          <p:cNvPr id="10" name="Picture 9"/>
          <p:cNvPicPr>
            <a:picLocks noChangeAspect="1"/>
          </p:cNvPicPr>
          <p:nvPr/>
        </p:nvPicPr>
        <p:blipFill>
          <a:blip r:embed="rId12"/>
          <a:stretch>
            <a:fillRect/>
          </a:stretch>
        </p:blipFill>
        <p:spPr>
          <a:xfrm>
            <a:off x="1648921" y="1026407"/>
            <a:ext cx="472953" cy="531214"/>
          </a:xfrm>
          <a:prstGeom prst="rect">
            <a:avLst/>
          </a:prstGeom>
        </p:spPr>
      </p:pic>
      <p:pic>
        <p:nvPicPr>
          <p:cNvPr id="12" name="Picture 11"/>
          <p:cNvPicPr>
            <a:picLocks noChangeAspect="1"/>
          </p:cNvPicPr>
          <p:nvPr/>
        </p:nvPicPr>
        <p:blipFill>
          <a:blip r:embed="rId13"/>
          <a:stretch>
            <a:fillRect/>
          </a:stretch>
        </p:blipFill>
        <p:spPr>
          <a:xfrm>
            <a:off x="3981910" y="1044390"/>
            <a:ext cx="346102" cy="414637"/>
          </a:xfrm>
          <a:prstGeom prst="rect">
            <a:avLst/>
          </a:prstGeom>
        </p:spPr>
      </p:pic>
      <p:pic>
        <p:nvPicPr>
          <p:cNvPr id="14" name="Picture 13"/>
          <p:cNvPicPr>
            <a:picLocks noChangeAspect="1"/>
          </p:cNvPicPr>
          <p:nvPr/>
        </p:nvPicPr>
        <p:blipFill>
          <a:blip r:embed="rId14"/>
          <a:stretch>
            <a:fillRect/>
          </a:stretch>
        </p:blipFill>
        <p:spPr>
          <a:xfrm>
            <a:off x="5890325" y="1027979"/>
            <a:ext cx="428356" cy="529642"/>
          </a:xfrm>
          <a:prstGeom prst="rect">
            <a:avLst/>
          </a:prstGeom>
        </p:spPr>
      </p:pic>
      <p:pic>
        <p:nvPicPr>
          <p:cNvPr id="15" name="Picture 14"/>
          <p:cNvPicPr>
            <a:picLocks noChangeAspect="1"/>
          </p:cNvPicPr>
          <p:nvPr/>
        </p:nvPicPr>
        <p:blipFill>
          <a:blip r:embed="rId15"/>
          <a:stretch>
            <a:fillRect/>
          </a:stretch>
        </p:blipFill>
        <p:spPr>
          <a:xfrm>
            <a:off x="1778291" y="4113077"/>
            <a:ext cx="372006" cy="358134"/>
          </a:xfrm>
          <a:prstGeom prst="rect">
            <a:avLst/>
          </a:prstGeom>
        </p:spPr>
      </p:pic>
      <p:pic>
        <p:nvPicPr>
          <p:cNvPr id="3" name="Picture 2"/>
          <p:cNvPicPr>
            <a:picLocks noChangeAspect="1"/>
          </p:cNvPicPr>
          <p:nvPr/>
        </p:nvPicPr>
        <p:blipFill>
          <a:blip r:embed="rId16"/>
          <a:stretch>
            <a:fillRect/>
          </a:stretch>
        </p:blipFill>
        <p:spPr>
          <a:xfrm>
            <a:off x="3931021" y="4140674"/>
            <a:ext cx="341090" cy="324276"/>
          </a:xfrm>
          <a:prstGeom prst="rect">
            <a:avLst/>
          </a:prstGeom>
        </p:spPr>
      </p:pic>
      <p:pic>
        <p:nvPicPr>
          <p:cNvPr id="5" name="Picture 4"/>
          <p:cNvPicPr>
            <a:picLocks noChangeAspect="1"/>
          </p:cNvPicPr>
          <p:nvPr/>
        </p:nvPicPr>
        <p:blipFill>
          <a:blip r:embed="rId17"/>
          <a:stretch>
            <a:fillRect/>
          </a:stretch>
        </p:blipFill>
        <p:spPr>
          <a:xfrm>
            <a:off x="6080452" y="4055548"/>
            <a:ext cx="352674" cy="318632"/>
          </a:xfrm>
          <a:prstGeom prst="rect">
            <a:avLst/>
          </a:prstGeom>
        </p:spPr>
      </p:pic>
      <p:pic>
        <p:nvPicPr>
          <p:cNvPr id="6" name="Picture 5"/>
          <p:cNvPicPr>
            <a:picLocks noChangeAspect="1"/>
          </p:cNvPicPr>
          <p:nvPr/>
        </p:nvPicPr>
        <p:blipFill>
          <a:blip r:embed="rId18"/>
          <a:stretch>
            <a:fillRect/>
          </a:stretch>
        </p:blipFill>
        <p:spPr>
          <a:xfrm>
            <a:off x="207516" y="8456039"/>
            <a:ext cx="1677882" cy="1768091"/>
          </a:xfrm>
          <a:prstGeom prst="rect">
            <a:avLst/>
          </a:prstGeom>
        </p:spPr>
      </p:pic>
      <p:pic>
        <p:nvPicPr>
          <p:cNvPr id="7" name="Picture 6"/>
          <p:cNvPicPr>
            <a:picLocks noChangeAspect="1"/>
          </p:cNvPicPr>
          <p:nvPr/>
        </p:nvPicPr>
        <p:blipFill>
          <a:blip r:embed="rId19"/>
          <a:stretch>
            <a:fillRect/>
          </a:stretch>
        </p:blipFill>
        <p:spPr>
          <a:xfrm>
            <a:off x="106869" y="10271832"/>
            <a:ext cx="1804550" cy="162683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889</TotalTime>
  <Words>596</Words>
  <Application>Microsoft Office PowerPoint</Application>
  <PresentationFormat>Widescreen</PresentationFormat>
  <Paragraphs>61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Tahoma</vt:lpstr>
      <vt:lpstr>Calibri</vt:lpstr>
      <vt:lpstr>Arial</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Merry</dc:creator>
  <cp:lastModifiedBy>L Webster</cp:lastModifiedBy>
  <cp:revision>46</cp:revision>
  <dcterms:created xsi:type="dcterms:W3CDTF">2021-08-20T10:34:00Z</dcterms:created>
  <dcterms:modified xsi:type="dcterms:W3CDTF">2025-04-23T11:46:36Z</dcterms:modified>
</cp:coreProperties>
</file>