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12192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Tahoma" panose="020B0604030504040204" pitchFamily="34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VgTTGC7HN1DCzNRexLZOQvdY7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A976A96-125C-4A93-862C-2D2D4AC65F12}">
  <a:tblStyle styleId="{9A976A96-125C-4A93-862C-2D2D4AC65F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7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25930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689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-438856" y="4155899"/>
            <a:ext cx="7735712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81057" y="5075811"/>
            <a:ext cx="10332156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2519318" y="3639917"/>
            <a:ext cx="10332156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3245556"/>
            <a:ext cx="2914650" cy="77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4453467"/>
            <a:ext cx="2901255" cy="655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988734"/>
            <a:ext cx="2915543" cy="1464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4453467"/>
            <a:ext cx="2915543" cy="6550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755425"/>
            <a:ext cx="3471863" cy="866422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3657600"/>
            <a:ext cx="2211884" cy="6776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/>
          <p:nvPr/>
        </p:nvSpPr>
        <p:spPr>
          <a:xfrm>
            <a:off x="180510" y="193664"/>
            <a:ext cx="6280030" cy="461665"/>
          </a:xfrm>
          <a:prstGeom prst="rect">
            <a:avLst/>
          </a:prstGeom>
          <a:solidFill>
            <a:srgbClr val="3F3F3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Year 6  - Interconnectivity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384924" y="7601333"/>
            <a:ext cx="3035628" cy="622959"/>
          </a:xfrm>
          <a:prstGeom prst="rect">
            <a:avLst/>
          </a:prstGeom>
          <a:solidFill>
            <a:srgbClr val="3F3F3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do we help prevent pollution?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4139550" y="7387922"/>
            <a:ext cx="2213134" cy="419100"/>
          </a:xfrm>
          <a:prstGeom prst="rect">
            <a:avLst/>
          </a:prstGeom>
          <a:solidFill>
            <a:srgbClr val="3F3F3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Vocabulary</a:t>
            </a: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"/>
          <p:cNvSpPr txBox="1"/>
          <p:nvPr/>
        </p:nvSpPr>
        <p:spPr>
          <a:xfrm rot="21436555" flipV="1">
            <a:off x="63791" y="5705752"/>
            <a:ext cx="294115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HOW DO WE HELP PREVENT CLIMATE CHNGE?</a:t>
            </a:r>
            <a:endParaRPr sz="1000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C6FEA74-9273-4A91-B12C-2EBFEACB2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22765"/>
              </p:ext>
            </p:extLst>
          </p:nvPr>
        </p:nvGraphicFramePr>
        <p:xfrm>
          <a:off x="367237" y="8323221"/>
          <a:ext cx="3053315" cy="1857030"/>
        </p:xfrm>
        <a:graphic>
          <a:graphicData uri="http://schemas.openxmlformats.org/drawingml/2006/table">
            <a:tbl>
              <a:tblPr firstRow="1" bandRow="1">
                <a:tableStyleId>{9A976A96-125C-4A93-862C-2D2D4AC65F12}</a:tableStyleId>
              </a:tblPr>
              <a:tblGrid>
                <a:gridCol w="3053315">
                  <a:extLst>
                    <a:ext uri="{9D8B030D-6E8A-4147-A177-3AD203B41FA5}">
                      <a16:colId xmlns:a16="http://schemas.microsoft.com/office/drawing/2014/main" val="3716614617"/>
                    </a:ext>
                  </a:extLst>
                </a:gridCol>
              </a:tblGrid>
              <a:tr h="26529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Save energy at home and in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023316"/>
                  </a:ext>
                </a:extLst>
              </a:tr>
              <a:tr h="26529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Walk, cycle or take public transport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0586"/>
                  </a:ext>
                </a:extLst>
              </a:tr>
              <a:tr h="26529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Throw away less food – eat your leftovers!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877347"/>
                  </a:ext>
                </a:extLst>
              </a:tr>
              <a:tr h="26529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Reduce, reuse, repair and recycle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176692"/>
                  </a:ext>
                </a:extLst>
              </a:tr>
              <a:tr h="26529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Eat less meat and more vegetables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10232"/>
                  </a:ext>
                </a:extLst>
              </a:tr>
              <a:tr h="26529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Support local causes and movements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817221"/>
                  </a:ext>
                </a:extLst>
              </a:tr>
              <a:tr h="26529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Talk to others about the changes you make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021695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874052E2-2684-471F-A2D2-A799DEE5F0C9}"/>
              </a:ext>
            </a:extLst>
          </p:cNvPr>
          <p:cNvSpPr/>
          <p:nvPr/>
        </p:nvSpPr>
        <p:spPr>
          <a:xfrm>
            <a:off x="63791" y="6245168"/>
            <a:ext cx="3429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n-GB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0" algn="ctr"/>
            <a:endParaRPr lang="en-GB"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510702"/>
              </p:ext>
            </p:extLst>
          </p:nvPr>
        </p:nvGraphicFramePr>
        <p:xfrm>
          <a:off x="230361" y="831273"/>
          <a:ext cx="6303789" cy="6671131"/>
        </p:xfrm>
        <a:graphic>
          <a:graphicData uri="http://schemas.openxmlformats.org/drawingml/2006/table">
            <a:tbl>
              <a:tblPr firstRow="1" bandRow="1">
                <a:tableStyleId>{9A976A96-125C-4A93-862C-2D2D4AC65F12}</a:tableStyleId>
              </a:tblPr>
              <a:tblGrid>
                <a:gridCol w="2076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0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16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OpenDyslexic" panose="00000500000000000000" pitchFamily="50" charset="0"/>
                        </a:rPr>
                        <a:t>Lesson 1          </a:t>
                      </a:r>
                    </a:p>
                    <a:p>
                      <a:pPr lvl="0"/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lvl="0"/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lvl="0"/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China is located in Asia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UK is located in Europe 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Dubai is trans-continental – located across Asia and Africa 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Countries that share a land border with the UK (the Republic of Ireland), 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Countries that share a land border with China (Afghanistan, Bhutan, India, Kazakhstan, North Korea, Kyrgyzstan, Laos, Mongolia, Nepal, Pakistan, Russia, Tajikistan &amp; Vietnam, Burma)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Countries that share a land border with Dubai (Oman, Qatar, and Saudi Arabia)</a:t>
                      </a:r>
                      <a:r>
                        <a:rPr lang="en-GB" sz="1400" dirty="0">
                          <a:latin typeface="OpenDyslexic" panose="00000500000000000000" pitchFamily="50" charset="0"/>
                        </a:rPr>
                        <a:t>                                    </a:t>
                      </a:r>
                      <a:endParaRPr lang="en-GB" sz="105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OpenDyslexic" panose="00000500000000000000" pitchFamily="50" charset="0"/>
                        </a:rPr>
                        <a:t>Lesson</a:t>
                      </a:r>
                      <a:r>
                        <a:rPr lang="en-GB" sz="1400" baseline="0" dirty="0">
                          <a:latin typeface="OpenDyslexic" panose="00000500000000000000" pitchFamily="50" charset="0"/>
                        </a:rPr>
                        <a:t> 2</a:t>
                      </a:r>
                    </a:p>
                    <a:p>
                      <a:pPr fontAlgn="base"/>
                      <a:r>
                        <a:rPr lang="en-GB" sz="105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pPr fontAlgn="base"/>
                      <a:endParaRPr lang="en-GB" sz="105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fontAlgn="base"/>
                      <a:endParaRPr lang="en-GB" sz="105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Field work is the process of observing and collecting data about people, cultures, and natural environments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Our questions need to be relevant and easy to collect data </a:t>
                      </a:r>
                    </a:p>
                    <a:p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Our end goal is to understand the physical and human features of the UAE and China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OpenDyslexic" panose="00000500000000000000" pitchFamily="50" charset="0"/>
                        </a:rPr>
                        <a:t>Lesson 3</a:t>
                      </a:r>
                    </a:p>
                    <a:p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Transportation links between China, UAE and UK are vital for trade opportunities 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Transportation links between China, UAE and UK are also important for travel purposes (people like to travel between these countries for work and holiday)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Transportation links between these countries have been made quicker and easier to enable better trade opportunities</a:t>
                      </a:r>
                    </a:p>
                    <a:p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57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OpenDyslexic" panose="00000500000000000000" pitchFamily="50" charset="0"/>
                        </a:rPr>
                        <a:t>Lesson 4</a:t>
                      </a:r>
                    </a:p>
                    <a:p>
                      <a:endParaRPr lang="en-GB" sz="1400" dirty="0">
                        <a:latin typeface="OpenDyslexic" panose="00000500000000000000" pitchFamily="50" charset="0"/>
                      </a:endParaRPr>
                    </a:p>
                    <a:p>
                      <a:endParaRPr lang="en-GB" sz="1400" dirty="0">
                        <a:latin typeface="OpenDyslexic" panose="00000500000000000000" pitchFamily="50" charset="0"/>
                      </a:endParaRP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UAE has the smallest population and economy out of the three countries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China has the largest population and economy out of the three countries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UAE’s population and economy has grown due to tourism and increased trade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OpenDyslexic" panose="00000500000000000000" pitchFamily="50" charset="0"/>
                        </a:rPr>
                        <a:t>Lesson 5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An increased population means more factories, more transport and therefore more air pollution. 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China has a high, and sometimes dangerous level of air pollution. 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The UK and UAE still have problems with their air quality but not as severe as China.</a:t>
                      </a:r>
                    </a:p>
                    <a:p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All countries have introduced various initiatives to try to help the air pollution problem</a:t>
                      </a:r>
                      <a:endParaRPr lang="en-GB" sz="100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>
                          <a:latin typeface="OpenDyslexic" panose="00000500000000000000" pitchFamily="50" charset="0"/>
                        </a:rPr>
                        <a:t>Lesson 6</a:t>
                      </a:r>
                    </a:p>
                    <a:p>
                      <a:endParaRPr lang="en-GB" sz="1400" baseline="0" dirty="0">
                        <a:latin typeface="OpenDyslexic" panose="00000500000000000000" pitchFamily="50" charset="0"/>
                      </a:endParaRPr>
                    </a:p>
                    <a:p>
                      <a:pPr lvl="0"/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lvl="0"/>
                      <a:endParaRPr lang="en-GB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OpenDyslexic" panose="00000500000000000000" pitchFamily="50" charset="0"/>
                        <a:ea typeface="Arial"/>
                        <a:cs typeface="Arial"/>
                        <a:sym typeface="Arial"/>
                      </a:endParaRP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The most common products traded by Britain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The UK’s top trading partners</a:t>
                      </a:r>
                    </a:p>
                    <a:p>
                      <a:pPr lvl="0"/>
                      <a:r>
                        <a:rPr lang="en-GB" sz="10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That products are imported/exported by countries based on their human and physical features</a:t>
                      </a:r>
                      <a:r>
                        <a:rPr lang="en-GB" sz="1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OpenDyslexic" panose="00000500000000000000" pitchFamily="50" charset="0"/>
                          <a:ea typeface="Arial"/>
                          <a:cs typeface="Arial"/>
                          <a:sym typeface="Arial"/>
                        </a:rPr>
                        <a:t> </a:t>
                      </a:r>
                    </a:p>
                    <a:p>
                      <a:endParaRPr lang="en-GB" sz="1400" baseline="0" dirty="0">
                        <a:latin typeface="OpenDyslexic" panose="000005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188106"/>
              </p:ext>
            </p:extLst>
          </p:nvPr>
        </p:nvGraphicFramePr>
        <p:xfrm>
          <a:off x="3641862" y="7832361"/>
          <a:ext cx="3035628" cy="4130458"/>
        </p:xfrm>
        <a:graphic>
          <a:graphicData uri="http://schemas.openxmlformats.org/drawingml/2006/table">
            <a:tbl>
              <a:tblPr firstRow="1" bandRow="1">
                <a:tableStyleId>{9A976A96-125C-4A93-862C-2D2D4AC65F12}</a:tableStyleId>
              </a:tblPr>
              <a:tblGrid>
                <a:gridCol w="763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1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079"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Urbanisation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the process of making an area more urban</a:t>
                      </a:r>
                      <a:r>
                        <a:rPr lang="en-GB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en-GB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575"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globalisation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the process by which the world is becoming increasingly interconnected as a result of massively increased trade and cultural exchange</a:t>
                      </a:r>
                      <a:r>
                        <a:rPr lang="en-GB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en-GB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5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Manufacture</a:t>
                      </a:r>
                    </a:p>
                    <a:p>
                      <a:pPr algn="ctr"/>
                      <a:endParaRPr lang="en-GB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the production of goods through the use of labour, machinery, tools and biological or chemical processing or formulation.</a:t>
                      </a:r>
                      <a:endParaRPr lang="en-GB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371"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Distribution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the way something is spread out or arranged over a specific geographic area</a:t>
                      </a:r>
                      <a:endParaRPr lang="en-GB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079"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consumer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organisms that feed on plants or other animals for energy</a:t>
                      </a:r>
                      <a:r>
                        <a:rPr lang="en-GB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en-GB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8409"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Supplier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 person, company, or organization that sells or supplies something such as goods or equipment to customers</a:t>
                      </a:r>
                      <a:r>
                        <a:rPr lang="en-GB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. 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409"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Raw material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substances that are either available naturally (like wood, ores, etc.) or produced by farmers, herders</a:t>
                      </a:r>
                      <a:r>
                        <a:rPr lang="en-GB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, 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156" y="947855"/>
            <a:ext cx="538680" cy="5369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668631" y="926341"/>
            <a:ext cx="655355" cy="4808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2381" y="855597"/>
            <a:ext cx="394526" cy="39152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2379" y="4638345"/>
            <a:ext cx="606457" cy="51668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2381" y="4602505"/>
            <a:ext cx="530065" cy="55252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0510" y="10472777"/>
            <a:ext cx="1590496" cy="149004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31646" y="10472778"/>
            <a:ext cx="1424972" cy="14900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523</Words>
  <Application>Microsoft Office PowerPoint</Application>
  <PresentationFormat>Widescreen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Tahoma</vt:lpstr>
      <vt:lpstr>OpenDyslexic</vt:lpstr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Merry</dc:creator>
  <cp:lastModifiedBy>L Webster</cp:lastModifiedBy>
  <cp:revision>38</cp:revision>
  <dcterms:created xsi:type="dcterms:W3CDTF">2021-08-20T10:34:00Z</dcterms:created>
  <dcterms:modified xsi:type="dcterms:W3CDTF">2025-04-23T10:56:24Z</dcterms:modified>
</cp:coreProperties>
</file>