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12192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Twinkl Cursive Looped" panose="02000000000000000000" pitchFamily="2" charset="0"/>
      <p:regular r:id="rId10"/>
      <p:bold r:id="rId11"/>
    </p:embeddedFont>
    <p:embeddedFont>
      <p:font typeface="Twinkl Cursive Unlooped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VgTTGC7HN1DCzNRexLZOQvdY7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76A96-125C-4A93-862C-2D2D4AC65F12}">
  <a:tblStyle styleId="{9A976A96-125C-4A93-862C-2D2D4AC65F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1104" y="-5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593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89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https://www.google.com/search?sca_esv=5ee345275e04b3bb&amp;rlz=1C1GCEA_enGB866GB866&amp;q=dioxide&amp;si=AKbGX_r0zqXEeLlZhGfi3fbO0QSWc2I84kRlVLbdpiXvKkHLthQTIfWU_FZfXQ7K3RGPlRZk4NRXPCTqeNYjNUBXLhOjjK0plw%3D%3D&amp;expnd=1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google.com/search?sca_esv=c8404836621fa050&amp;rlz=1C1GCEA_enGB866GB866&amp;q=gases&amp;si=AKbGX_oRjcCPa5QPMQwD2ABTMArQjhsoc3B_7mjtDyNJJ9GSFZ69RTG4LdAOWFDQogCvSaEdDuFprXvWGR2wikwy4oGIudefQw%3D%3D&amp;expn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249523" y="304730"/>
            <a:ext cx="6280030" cy="500332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18534" y="304372"/>
            <a:ext cx="61420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Twinkl Cursive Looped" panose="02000000000000000000" pitchFamily="2" charset="0"/>
                <a:ea typeface="Calibri"/>
                <a:cs typeface="Calibri"/>
                <a:sym typeface="Calibri"/>
              </a:rPr>
              <a:t>Year 5 – Pollution and Climate Change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40477" y="959098"/>
            <a:ext cx="6280030" cy="461665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How is pollution changing our climate?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348541" y="7826578"/>
            <a:ext cx="3035628" cy="622959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we help prevent climate change?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4120038" y="7692830"/>
            <a:ext cx="2213134" cy="419100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 rot="21436555" flipV="1">
            <a:off x="63791" y="5705752"/>
            <a:ext cx="2941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HOW DO WE HELP PREVENT CLIMATE CHNGE?</a:t>
            </a:r>
            <a:endParaRPr sz="10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C6FEA74-9273-4A91-B12C-2EBFEACB2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54482"/>
              </p:ext>
            </p:extLst>
          </p:nvPr>
        </p:nvGraphicFramePr>
        <p:xfrm>
          <a:off x="375685" y="8597822"/>
          <a:ext cx="3053315" cy="1760220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3053315">
                  <a:extLst>
                    <a:ext uri="{9D8B030D-6E8A-4147-A177-3AD203B41FA5}">
                      <a16:colId xmlns:a16="http://schemas.microsoft.com/office/drawing/2014/main" val="3716614617"/>
                    </a:ext>
                  </a:extLst>
                </a:gridCol>
              </a:tblGrid>
              <a:tr h="13792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Save energy at home and in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23316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Walk, cycle or take public transport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0586"/>
                  </a:ext>
                </a:extLst>
              </a:tr>
              <a:tr h="13792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Throw away less food – eat your leftovers!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77347"/>
                  </a:ext>
                </a:extLst>
              </a:tr>
              <a:tr h="13792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Reduce, reuse, repair and recycle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76692"/>
                  </a:ext>
                </a:extLst>
              </a:tr>
              <a:tr h="13792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Eat less meat and more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10232"/>
                  </a:ext>
                </a:extLst>
              </a:tr>
              <a:tr h="13792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 local causes and movements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817221"/>
                  </a:ext>
                </a:extLst>
              </a:tr>
              <a:tr h="137929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Talk to others about the changes you 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02169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74052E2-2684-471F-A2D2-A799DEE5F0C9}"/>
              </a:ext>
            </a:extLst>
          </p:cNvPr>
          <p:cNvSpPr/>
          <p:nvPr/>
        </p:nvSpPr>
        <p:spPr>
          <a:xfrm>
            <a:off x="63791" y="6245168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algn="ctr"/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31857"/>
              </p:ext>
            </p:extLst>
          </p:nvPr>
        </p:nvGraphicFramePr>
        <p:xfrm>
          <a:off x="230361" y="1514682"/>
          <a:ext cx="6303789" cy="6083152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207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9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OpenDyslexic" panose="00000500000000000000" pitchFamily="50" charset="0"/>
                        </a:rPr>
                        <a:t>Lesson 1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OpenDyslexic" panose="00000500000000000000" pitchFamily="50" charset="0"/>
                        </a:rPr>
                        <a:t>                                                      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Our world is under threat from pollution. There are natural contributors to pollution – volcanoes, fires</a:t>
                      </a:r>
                      <a:r>
                        <a:rPr lang="en-GB" sz="9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There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are also human contributors to pollution – fires, plastic, transport, water/electricity use, production of materials (factories), deforestation,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Our life style choices affect our levels of pollution – this is called our carbon footprint.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OpenDyslexic" panose="00000500000000000000" pitchFamily="50" charset="0"/>
                        </a:rPr>
                        <a:t>Lesson</a:t>
                      </a:r>
                      <a:r>
                        <a:rPr lang="en-GB" sz="900" baseline="0" dirty="0">
                          <a:latin typeface="OpenDyslexic" panose="00000500000000000000" pitchFamily="50" charset="0"/>
                        </a:rPr>
                        <a:t> 2</a:t>
                      </a:r>
                    </a:p>
                    <a:p>
                      <a:pPr fontAlgn="base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fontAlgn="base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fontAlgn="base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fontAlgn="base"/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fontAlgn="base"/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Human choices and decisions can lead to better or worse outcomes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Cities have higher levels of pollution due to having denser populations,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OpenDyslexic" panose="00000500000000000000" pitchFamily="50" charset="0"/>
                        </a:rPr>
                        <a:t>Lesson 3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Earth is surrounded by a layer of gases called the atmosphere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Our atmosphere acts like a blanket that traps the Sun’s heat.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People on Earth are making carbon dioxide, mainly through transport, manufacturing and agriculture.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Extra carbon dioxide is leading to global warming as the world heats up (greenhouse effect)</a:t>
                      </a: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824"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OpenDyslexic" panose="00000500000000000000" pitchFamily="50" charset="0"/>
                        </a:rPr>
                        <a:t>Lesson 4</a:t>
                      </a: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Actions at home can reduce our carbon footprint:</a:t>
                      </a: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Unplugging appliances</a:t>
                      </a: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Growing own fruit and veg</a:t>
                      </a: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Reducing water use – bath, switching off taps etc.</a:t>
                      </a: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Using energy efficient bulbs</a:t>
                      </a: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Recycling products rather than throwing them out</a:t>
                      </a: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OpenDyslexic" panose="00000500000000000000" pitchFamily="50" charset="0"/>
                        </a:rPr>
                        <a:t>Lesson 5</a:t>
                      </a: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>
                        <a:latin typeface="OpenDyslexic" panose="00000500000000000000" pitchFamily="50" charset="0"/>
                      </a:endParaRP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Air pollution can affect human lungs</a:t>
                      </a: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-Cars are a key contributor to air pollution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-Car sharing or using public transport reduce emission </a:t>
                      </a: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OpenDyslexic" panose="00000500000000000000" pitchFamily="50" charset="0"/>
                        </a:rPr>
                        <a:t>Lesson</a:t>
                      </a:r>
                      <a:r>
                        <a:rPr lang="en-GB" sz="900" baseline="0" dirty="0">
                          <a:latin typeface="OpenDyslexic" panose="00000500000000000000" pitchFamily="50" charset="0"/>
                        </a:rPr>
                        <a:t> 6</a:t>
                      </a:r>
                    </a:p>
                    <a:p>
                      <a:endParaRPr lang="en-GB" sz="900" baseline="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baseline="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baseline="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baseline="0" dirty="0">
                        <a:latin typeface="OpenDyslexic" panose="00000500000000000000" pitchFamily="50" charset="0"/>
                      </a:endParaRPr>
                    </a:p>
                    <a:p>
                      <a:endParaRPr lang="en-GB" sz="900" baseline="0" dirty="0">
                        <a:latin typeface="OpenDyslexic" panose="00000500000000000000" pitchFamily="50" charset="0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Renewable energy comes from natural resources that are naturally replenished, such as sunlight, wind and waves</a:t>
                      </a:r>
                      <a:r>
                        <a:rPr lang="en-GB" sz="9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Know that non-renewable energy comes from natural resources that are not naturally replenished, such as oil and coal. </a:t>
                      </a:r>
                    </a:p>
                    <a:p>
                      <a:endParaRPr lang="en-GB" sz="900" b="0" i="0" u="none" strike="noStrike" cap="none" dirty="0">
                        <a:solidFill>
                          <a:srgbClr val="000000"/>
                        </a:solidFill>
                        <a:effectLst/>
                        <a:latin typeface="OpenDyslexic" panose="00000500000000000000" pitchFamily="50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Dyslexic" panose="00000500000000000000" pitchFamily="50" charset="0"/>
                          <a:ea typeface="Arial"/>
                          <a:cs typeface="Arial"/>
                          <a:sym typeface="Arial"/>
                        </a:rPr>
                        <a:t>Non-renewable resources, such as oil or coal, can be stored and used when they are needed.</a:t>
                      </a:r>
                    </a:p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14" y="1625986"/>
            <a:ext cx="868482" cy="5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26" y="1574799"/>
            <a:ext cx="584876" cy="50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679" y="1535461"/>
            <a:ext cx="768359" cy="71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85" y="4706257"/>
            <a:ext cx="762411" cy="54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15649"/>
          <a:stretch/>
        </p:blipFill>
        <p:spPr>
          <a:xfrm>
            <a:off x="3662526" y="4706257"/>
            <a:ext cx="584876" cy="605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418" y="4661083"/>
            <a:ext cx="835620" cy="70258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50061"/>
              </p:ext>
            </p:extLst>
          </p:nvPr>
        </p:nvGraphicFramePr>
        <p:xfrm>
          <a:off x="3954964" y="8272728"/>
          <a:ext cx="2543282" cy="3688080"/>
        </p:xfrm>
        <a:graphic>
          <a:graphicData uri="http://schemas.openxmlformats.org/drawingml/2006/table">
            <a:tbl>
              <a:tblPr firstRow="1" bandRow="1">
                <a:tableStyleId>{9A976A96-125C-4A93-862C-2D2D4AC65F12}</a:tableStyleId>
              </a:tblPr>
              <a:tblGrid>
                <a:gridCol w="70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Twinkl Cursive Unlooped" panose="020000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Ecosystem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winkl Cursive Unlooped" panose="02000000000000000000" pitchFamily="2" charset="0"/>
                          <a:ea typeface="Arial"/>
                          <a:cs typeface="Arial"/>
                          <a:sym typeface="Arial"/>
                        </a:rPr>
                        <a:t>A biological community of interacting organisms and their physical environment</a:t>
                      </a:r>
                      <a:endParaRPr lang="en-GB" sz="800" dirty="0">
                        <a:latin typeface="Twinkl Cursive Unlooped" panose="020000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Twinkl Cursive Unlooped" panose="020000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Biome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Twinkl Cursive Unlooped" panose="020000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Natural area of plants and animals. The world is divided into lots of biomes depending on their climate. 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Twinkl Cursive Unlooped" panose="020000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pollution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Pollution is </a:t>
                      </a:r>
                      <a:r>
                        <a:rPr lang="en-GB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introduction of harmful materials into the environment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Twinkl Cursive Unlooped" panose="020000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Atmosphere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envelope of </a:t>
                      </a: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9"/>
                        </a:rPr>
                        <a:t>gases</a:t>
                      </a: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surrounding the earth or another planet.</a:t>
                      </a:r>
                      <a:endParaRPr lang="en-GB" sz="800" b="0" dirty="0">
                        <a:latin typeface="Twinkl Cursive Unlooped" panose="020000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dirty="0">
                          <a:latin typeface="Twinkl Cursive Unlooped" panose="020000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Global Warming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Global warming occurs </a:t>
                      </a:r>
                      <a:r>
                        <a:rPr lang="en-GB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when carbon dioxide (CO2) and other air pollutants collect in the atmosphere and absorb</a:t>
                      </a: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sunlight and solar radiation ...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r>
                        <a:rPr lang="en-GB" sz="800" dirty="0"/>
                        <a:t>Carbon</a:t>
                      </a:r>
                      <a:r>
                        <a:rPr lang="en-GB" sz="800" baseline="0" dirty="0"/>
                        <a:t> footprint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measure of the amount of carbon </a:t>
                      </a: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  <a:hlinkClick r:id="rId10"/>
                        </a:rPr>
                        <a:t>dioxide</a:t>
                      </a:r>
                      <a:r>
                        <a:rPr lang="en-GB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released into the atmosphere as a result of the activities of a particular individual, organization, or community.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61" y="10451961"/>
            <a:ext cx="1461668" cy="1534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2903" y="10406950"/>
            <a:ext cx="1538305" cy="1556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475</Words>
  <Application>Microsoft Office PowerPoint</Application>
  <PresentationFormat>Widescreen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Twinkl Cursive Unlooped</vt:lpstr>
      <vt:lpstr>Tahoma</vt:lpstr>
      <vt:lpstr>OpenDyslexic</vt:lpstr>
      <vt:lpstr>Calibri</vt:lpstr>
      <vt:lpstr>Twinkl Cursive Looped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Merry</dc:creator>
  <cp:lastModifiedBy>L Webster</cp:lastModifiedBy>
  <cp:revision>36</cp:revision>
  <dcterms:created xsi:type="dcterms:W3CDTF">2021-08-20T10:34:00Z</dcterms:created>
  <dcterms:modified xsi:type="dcterms:W3CDTF">2025-04-23T12:49:07Z</dcterms:modified>
</cp:coreProperties>
</file>