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6858000" cy="12192000"/>
  <p:notesSz cx="6858000" cy="9144000"/>
  <p:embeddedFontLst>
    <p:embeddedFont>
      <p:font typeface="Calibri" panose="020F0502020204030204" pitchFamily="34" charset="0"/>
      <p:regular r:id="rId4"/>
      <p:bold r:id="rId5"/>
      <p:italic r:id="rId6"/>
      <p:boldItalic r:id="rId7"/>
    </p:embeddedFont>
    <p:embeddedFont>
      <p:font typeface="Tahoma" panose="020B0604030504040204" pitchFamily="34" charset="0"/>
      <p:regular r:id="rId8"/>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iVgTTGC7HN1DCzNRexLZOQvdY7z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A976A96-125C-4A93-862C-2D2D4AC65F12}">
  <a:tblStyle styleId="{9A976A96-125C-4A93-862C-2D2D4AC65F1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666" y="-40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69259301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2463800" y="685800"/>
            <a:ext cx="19304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6899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995312"/>
            <a:ext cx="5829300" cy="424462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857250" y="6403623"/>
            <a:ext cx="5143500" cy="294357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438856" y="4155899"/>
            <a:ext cx="7735712"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481057" y="5075811"/>
            <a:ext cx="10332156"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2519318" y="3639917"/>
            <a:ext cx="10332156"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71488" y="3245556"/>
            <a:ext cx="5915025" cy="7735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3039537"/>
            <a:ext cx="5915025" cy="5071532"/>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467916" y="8159048"/>
            <a:ext cx="5915025" cy="26669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5"/>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71488" y="3245556"/>
            <a:ext cx="2914650" cy="7735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3245556"/>
            <a:ext cx="2914650" cy="7735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72381" y="2988734"/>
            <a:ext cx="2901255" cy="146473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4453467"/>
            <a:ext cx="2901255" cy="65503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988734"/>
            <a:ext cx="2915543" cy="146473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4453467"/>
            <a:ext cx="2915543" cy="65503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812800"/>
            <a:ext cx="2211884" cy="2844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915543" y="1755425"/>
            <a:ext cx="3471863" cy="8664222"/>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3657600"/>
            <a:ext cx="2211884" cy="677615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812800"/>
            <a:ext cx="2211884" cy="2844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2915543" y="1755425"/>
            <a:ext cx="3471863" cy="8664222"/>
          </a:xfrm>
          <a:prstGeom prst="rect">
            <a:avLst/>
          </a:prstGeom>
          <a:noFill/>
          <a:ln>
            <a:noFill/>
          </a:ln>
        </p:spPr>
      </p:sp>
      <p:sp>
        <p:nvSpPr>
          <p:cNvPr id="64" name="Google Shape;64;p11"/>
          <p:cNvSpPr txBox="1">
            <a:spLocks noGrp="1"/>
          </p:cNvSpPr>
          <p:nvPr>
            <p:ph type="body" idx="1"/>
          </p:nvPr>
        </p:nvSpPr>
        <p:spPr>
          <a:xfrm>
            <a:off x="472381" y="3657600"/>
            <a:ext cx="2211884" cy="677615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471488" y="3245556"/>
            <a:ext cx="5915025" cy="7735712"/>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hyperlink" Target="https://www.google.com/search?sca_esv=736f619aa13a6f3f&amp;rlz=1C1GCEA_enGB866GB866&amp;q=equidistant&amp;si=AKbGX_okpkrXRdHQwZu4Fe0iRe3uQVInWoMvwGEAd8pXTMdV2kob1lUj_nBJg1PI0xc6fJ6J-TxDgUgOhPsUxJpmX1xjC44e9YuQfqQQkETBHiuSQMA4QBE%3D&amp;expnd=1" TargetMode="External"/><Relationship Id="rId7" Type="http://schemas.openxmlformats.org/officeDocument/2006/relationships/hyperlink" Target="https://www.google.com/search?sca_esv=736f619aa13a6f3f&amp;rlz=1C1GCEA_enGB866GB866&amp;q=expanses&amp;si=AKbGX_q870E3DK3nJ7cu3BOD7pxCZbXTfPe4x0mQLSkCuPemkXGYJOX62wWNHpK6h0hz-AOX1Krp3e4Bwtj-yLIj_6kRr4qNo8oHbV5Xv3LtfsKUX7uS2Es%3D&amp;expnd=1" TargetMode="External"/><Relationship Id="rId12"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google.com/search?sca_esv=736f619aa13a6f3f&amp;rlz=1C1GCEA_enGB866GB866&amp;q=equator&amp;si=AKbGX_r0zqXEeLlZhGfi3fbO0QSWo5nXF9tJkTJZl_MJDcvrmJq_8XmJxSJIf4HY1CvL0w8ZpGHpfuKyoQsM9Bk1ev1cB7iICA%3D%3D&amp;expnd=1" TargetMode="External"/><Relationship Id="rId11" Type="http://schemas.openxmlformats.org/officeDocument/2006/relationships/image" Target="../media/image4.png"/><Relationship Id="rId5" Type="http://schemas.openxmlformats.org/officeDocument/2006/relationships/hyperlink" Target="https://www.google.com/search?sca_esv=736f619aa13a6f3f&amp;rlz=1C1GCEA_enGB866GB866&amp;q=halves&amp;si=AKbGX_qMqBjhUm3ZRWjCp4_5aZjJuRpk_BMF-LvCNFdi3R1-aWAo9q84YRCgLpD9ZcORraFUYktdEgqJMN2YwrraDkHpyfmSIQ%3D%3D&amp;expnd=1" TargetMode="Externa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hyperlink" Target="https://www.google.com/search?sca_esv=736f619aa13a6f3f&amp;rlz=1C1GCEA_enGB866GB866&amp;q=hemispheres&amp;si=AKbGX_okpkrXRdHQwZu4Fe0iRe3uDeqbfPhxeq2lfbPpDeDS6RH6FZXs-FrBtqUbBri-iuihzuNmV0ah9SZL-m7CikMkqNW2_chqqkJzPSO6_1Uo19-TF30%3D&amp;expnd=1" TargetMode="External"/><Relationship Id="rId9" Type="http://schemas.openxmlformats.org/officeDocument/2006/relationships/image" Target="../media/image2.png"/><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111" name="Google Shape;111;p1"/>
          <p:cNvSpPr/>
          <p:nvPr/>
        </p:nvSpPr>
        <p:spPr>
          <a:xfrm>
            <a:off x="288985" y="149761"/>
            <a:ext cx="6280030" cy="586435"/>
          </a:xfrm>
          <a:prstGeom prst="rect">
            <a:avLst/>
          </a:prstGeom>
          <a:solidFill>
            <a:srgbClr val="3F3F3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algn="ctr"/>
            <a:r>
              <a:rPr lang="en-GB" sz="1800" dirty="0">
                <a:solidFill>
                  <a:schemeClr val="bg1"/>
                </a:solidFill>
              </a:rPr>
              <a:t>Year 4 Africa - How does Kenya compare to the UK?</a:t>
            </a:r>
          </a:p>
        </p:txBody>
      </p:sp>
      <p:sp>
        <p:nvSpPr>
          <p:cNvPr id="120" name="Google Shape;120;p1"/>
          <p:cNvSpPr/>
          <p:nvPr/>
        </p:nvSpPr>
        <p:spPr>
          <a:xfrm>
            <a:off x="237234" y="8497232"/>
            <a:ext cx="1255907" cy="466443"/>
          </a:xfrm>
          <a:prstGeom prst="rect">
            <a:avLst/>
          </a:prstGeom>
          <a:solidFill>
            <a:srgbClr val="3F3F3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dirty="0">
                <a:solidFill>
                  <a:schemeClr val="lt1"/>
                </a:solidFill>
                <a:latin typeface="Calibri"/>
                <a:ea typeface="Calibri"/>
                <a:cs typeface="Calibri"/>
                <a:sym typeface="Calibri"/>
              </a:rPr>
              <a:t>To find out more</a:t>
            </a:r>
            <a:endParaRPr sz="1800" dirty="0">
              <a:solidFill>
                <a:schemeClr val="lt1"/>
              </a:solidFill>
              <a:latin typeface="Calibri"/>
              <a:ea typeface="Calibri"/>
              <a:cs typeface="Calibri"/>
              <a:sym typeface="Calibri"/>
            </a:endParaRPr>
          </a:p>
        </p:txBody>
      </p:sp>
      <p:sp>
        <p:nvSpPr>
          <p:cNvPr id="121" name="Google Shape;121;p1"/>
          <p:cNvSpPr/>
          <p:nvPr/>
        </p:nvSpPr>
        <p:spPr>
          <a:xfrm rot="16200000">
            <a:off x="1203641" y="10005266"/>
            <a:ext cx="2216989" cy="406057"/>
          </a:xfrm>
          <a:prstGeom prst="rect">
            <a:avLst/>
          </a:prstGeom>
          <a:solidFill>
            <a:srgbClr val="3F3F3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dirty="0">
                <a:solidFill>
                  <a:schemeClr val="lt1"/>
                </a:solidFill>
                <a:latin typeface="Calibri"/>
                <a:ea typeface="Calibri"/>
                <a:cs typeface="Calibri"/>
                <a:sym typeface="Calibri"/>
              </a:rPr>
              <a:t>Vocabulary</a:t>
            </a:r>
            <a:endParaRPr sz="1800" dirty="0">
              <a:solidFill>
                <a:schemeClr val="lt1"/>
              </a:solidFill>
              <a:latin typeface="Calibri"/>
              <a:ea typeface="Calibri"/>
              <a:cs typeface="Calibri"/>
              <a:sym typeface="Calibri"/>
            </a:endParaRPr>
          </a:p>
        </p:txBody>
      </p:sp>
      <p:sp>
        <p:nvSpPr>
          <p:cNvPr id="123" name="Google Shape;123;p1"/>
          <p:cNvSpPr txBox="1"/>
          <p:nvPr/>
        </p:nvSpPr>
        <p:spPr>
          <a:xfrm rot="21436555" flipV="1">
            <a:off x="63791" y="5705752"/>
            <a:ext cx="2941154"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chemeClr val="lt1"/>
                </a:solidFill>
                <a:latin typeface="Calibri"/>
                <a:cs typeface="Calibri"/>
                <a:sym typeface="Calibri"/>
              </a:rPr>
              <a:t>HOW DO WE HELP PREVENT CLIMATE CHNGE?</a:t>
            </a:r>
            <a:endParaRPr sz="1000" dirty="0"/>
          </a:p>
        </p:txBody>
      </p:sp>
      <p:sp>
        <p:nvSpPr>
          <p:cNvPr id="22" name="Rectangle 21">
            <a:extLst>
              <a:ext uri="{FF2B5EF4-FFF2-40B4-BE49-F238E27FC236}">
                <a16:creationId xmlns:a16="http://schemas.microsoft.com/office/drawing/2014/main" id="{874052E2-2684-471F-A2D2-A799DEE5F0C9}"/>
              </a:ext>
            </a:extLst>
          </p:cNvPr>
          <p:cNvSpPr/>
          <p:nvPr/>
        </p:nvSpPr>
        <p:spPr>
          <a:xfrm>
            <a:off x="63791" y="6245168"/>
            <a:ext cx="3429000" cy="415498"/>
          </a:xfrm>
          <a:prstGeom prst="rect">
            <a:avLst/>
          </a:prstGeom>
        </p:spPr>
        <p:txBody>
          <a:bodyPr>
            <a:spAutoFit/>
          </a:bodyPr>
          <a:lstStyle/>
          <a:p>
            <a:pPr lvl="0" algn="ctr"/>
            <a:r>
              <a:rPr lang="en-GB" sz="1050" dirty="0">
                <a:latin typeface="Tahoma" panose="020B0604030504040204" pitchFamily="34" charset="0"/>
                <a:ea typeface="Tahoma" panose="020B0604030504040204" pitchFamily="34" charset="0"/>
                <a:cs typeface="Tahoma" panose="020B0604030504040204" pitchFamily="34" charset="0"/>
              </a:rPr>
              <a:t>. </a:t>
            </a:r>
          </a:p>
          <a:p>
            <a:pPr lvl="0" algn="ctr"/>
            <a:endParaRPr lang="en-GB" sz="105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175042543"/>
              </p:ext>
            </p:extLst>
          </p:nvPr>
        </p:nvGraphicFramePr>
        <p:xfrm>
          <a:off x="360929" y="937785"/>
          <a:ext cx="6270984" cy="7040880"/>
        </p:xfrm>
        <a:graphic>
          <a:graphicData uri="http://schemas.openxmlformats.org/drawingml/2006/table">
            <a:tbl>
              <a:tblPr firstRow="1" bandRow="1">
                <a:tableStyleId>{9A976A96-125C-4A93-862C-2D2D4AC65F12}</a:tableStyleId>
              </a:tblPr>
              <a:tblGrid>
                <a:gridCol w="2065920">
                  <a:extLst>
                    <a:ext uri="{9D8B030D-6E8A-4147-A177-3AD203B41FA5}">
                      <a16:colId xmlns:a16="http://schemas.microsoft.com/office/drawing/2014/main" val="20000"/>
                    </a:ext>
                  </a:extLst>
                </a:gridCol>
                <a:gridCol w="2065920">
                  <a:extLst>
                    <a:ext uri="{9D8B030D-6E8A-4147-A177-3AD203B41FA5}">
                      <a16:colId xmlns:a16="http://schemas.microsoft.com/office/drawing/2014/main" val="20001"/>
                    </a:ext>
                  </a:extLst>
                </a:gridCol>
                <a:gridCol w="2139144">
                  <a:extLst>
                    <a:ext uri="{9D8B030D-6E8A-4147-A177-3AD203B41FA5}">
                      <a16:colId xmlns:a16="http://schemas.microsoft.com/office/drawing/2014/main" val="20002"/>
                    </a:ext>
                  </a:extLst>
                </a:gridCol>
              </a:tblGrid>
              <a:tr h="3079867">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900" dirty="0">
                          <a:latin typeface="OpenDyslexic" panose="00000500000000000000" pitchFamily="50" charset="0"/>
                        </a:rPr>
                        <a:t>Lesson 1</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GB" sz="900" dirty="0">
                        <a:latin typeface="OpenDyslexic" panose="00000500000000000000" pitchFamily="50" charset="0"/>
                      </a:endParaRP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pPr lvl="0"/>
                      <a:r>
                        <a:rPr lang="en-GB" sz="900" b="0" i="0" u="none" strike="noStrike" cap="none" dirty="0">
                          <a:solidFill>
                            <a:srgbClr val="000000"/>
                          </a:solidFill>
                          <a:effectLst/>
                          <a:latin typeface="OpenDyslexic" panose="00000500000000000000" pitchFamily="50" charset="0"/>
                          <a:ea typeface="Arial"/>
                          <a:cs typeface="Arial"/>
                          <a:sym typeface="Arial"/>
                        </a:rPr>
                        <a:t>There are 7 continents: Asia, Africa, North America, South America, Antarctica, Europe and Oceania.</a:t>
                      </a:r>
                    </a:p>
                    <a:p>
                      <a:pPr lvl="0"/>
                      <a:r>
                        <a:rPr lang="en-GB" sz="900" b="0" i="0" u="none" strike="noStrike" cap="none" dirty="0">
                          <a:solidFill>
                            <a:srgbClr val="000000"/>
                          </a:solidFill>
                          <a:effectLst/>
                          <a:latin typeface="OpenDyslexic" panose="00000500000000000000" pitchFamily="50" charset="0"/>
                          <a:ea typeface="Arial"/>
                          <a:cs typeface="Arial"/>
                          <a:sym typeface="Arial"/>
                        </a:rPr>
                        <a:t>There are 5 oceans: Arctic, Atlantic, Indian, Pacific, and Southern.</a:t>
                      </a:r>
                    </a:p>
                    <a:p>
                      <a:pPr lvl="0"/>
                      <a:r>
                        <a:rPr lang="en-GB" sz="900" b="0" i="0" u="none" strike="noStrike" cap="none" dirty="0">
                          <a:solidFill>
                            <a:srgbClr val="000000"/>
                          </a:solidFill>
                          <a:effectLst/>
                          <a:latin typeface="OpenDyslexic" panose="00000500000000000000" pitchFamily="50" charset="0"/>
                          <a:ea typeface="Arial"/>
                          <a:cs typeface="Arial"/>
                          <a:sym typeface="Arial"/>
                        </a:rPr>
                        <a:t>Africa is in both the northern and southern hemisphere</a:t>
                      </a:r>
                    </a:p>
                    <a:p>
                      <a:r>
                        <a:rPr lang="en-GB" sz="900" b="0" i="0" u="none" strike="noStrike" cap="none" dirty="0">
                          <a:solidFill>
                            <a:srgbClr val="000000"/>
                          </a:solidFill>
                          <a:effectLst/>
                          <a:latin typeface="OpenDyslexic" panose="00000500000000000000" pitchFamily="50" charset="0"/>
                          <a:ea typeface="Arial"/>
                          <a:cs typeface="Arial"/>
                          <a:sym typeface="Arial"/>
                        </a:rPr>
                        <a:t>There are 5 regions in Africa: Northern, Eastern, Western, Southern and Central</a:t>
                      </a:r>
                      <a:endParaRPr lang="en-GB" sz="900" dirty="0">
                        <a:latin typeface="OpenDyslexic" panose="00000500000000000000" pitchFamily="50"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900" dirty="0">
                          <a:latin typeface="OpenDyslexic" panose="00000500000000000000" pitchFamily="50" charset="0"/>
                        </a:rPr>
                        <a:t>          </a:t>
                      </a:r>
                    </a:p>
                    <a:p>
                      <a:pPr marL="171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en-GB" sz="900" dirty="0">
                        <a:latin typeface="OpenDyslexic" panose="00000500000000000000" pitchFamily="50" charset="0"/>
                      </a:endParaRPr>
                    </a:p>
                  </a:txBody>
                  <a:tcPr/>
                </a:tc>
                <a:tc>
                  <a:txBody>
                    <a:bodyPr/>
                    <a:lstStyle/>
                    <a:p>
                      <a:r>
                        <a:rPr lang="en-GB" sz="900" dirty="0">
                          <a:latin typeface="OpenDyslexic" panose="00000500000000000000" pitchFamily="50" charset="0"/>
                        </a:rPr>
                        <a:t>Lesson</a:t>
                      </a:r>
                      <a:r>
                        <a:rPr lang="en-GB" sz="900" baseline="0" dirty="0">
                          <a:latin typeface="OpenDyslexic" panose="00000500000000000000" pitchFamily="50" charset="0"/>
                        </a:rPr>
                        <a:t> 2</a:t>
                      </a:r>
                    </a:p>
                    <a:p>
                      <a:endParaRPr lang="en-GB" sz="900" baseline="0" dirty="0">
                        <a:latin typeface="OpenDyslexic" panose="00000500000000000000" pitchFamily="50" charset="0"/>
                      </a:endParaRPr>
                    </a:p>
                    <a:p>
                      <a:endParaRPr lang="en-GB" sz="900" baseline="0" dirty="0">
                        <a:latin typeface="OpenDyslexic" panose="00000500000000000000" pitchFamily="50" charset="0"/>
                      </a:endParaRPr>
                    </a:p>
                    <a:p>
                      <a:pPr lvl="0"/>
                      <a:r>
                        <a:rPr lang="en-GB" sz="900" b="0" i="0" u="none" strike="noStrike" cap="none" dirty="0">
                          <a:solidFill>
                            <a:srgbClr val="000000"/>
                          </a:solidFill>
                          <a:effectLst/>
                          <a:latin typeface="OpenDyslexic" panose="00000500000000000000" pitchFamily="50" charset="0"/>
                          <a:ea typeface="Arial"/>
                          <a:cs typeface="Arial"/>
                          <a:sym typeface="Arial"/>
                        </a:rPr>
                        <a:t>Time zones are divided by imaginary lines called meridians which run from the North Pole to the South Pole.</a:t>
                      </a:r>
                    </a:p>
                    <a:p>
                      <a:pPr lvl="0"/>
                      <a:r>
                        <a:rPr lang="en-GB" sz="900" b="0" i="0" u="none" strike="noStrike" cap="none" dirty="0">
                          <a:solidFill>
                            <a:srgbClr val="000000"/>
                          </a:solidFill>
                          <a:effectLst/>
                          <a:latin typeface="OpenDyslexic" panose="00000500000000000000" pitchFamily="50" charset="0"/>
                          <a:ea typeface="Arial"/>
                          <a:cs typeface="Arial"/>
                          <a:sym typeface="Arial"/>
                        </a:rPr>
                        <a:t>There is an imaginary line running through the UK called the Prime Meridian. It runs through a place in London called Greenwich.</a:t>
                      </a:r>
                    </a:p>
                    <a:p>
                      <a:pPr lvl="0"/>
                      <a:r>
                        <a:rPr lang="en-GB" sz="900" b="0" i="0" u="none" strike="noStrike" cap="none" dirty="0">
                          <a:solidFill>
                            <a:srgbClr val="000000"/>
                          </a:solidFill>
                          <a:effectLst/>
                          <a:latin typeface="OpenDyslexic" panose="00000500000000000000" pitchFamily="50" charset="0"/>
                          <a:ea typeface="Arial"/>
                          <a:cs typeface="Arial"/>
                          <a:sym typeface="Arial"/>
                        </a:rPr>
                        <a:t>The Prime Meridian splits the world into eastern and western hemispheres.</a:t>
                      </a:r>
                    </a:p>
                    <a:p>
                      <a:pPr lvl="0"/>
                      <a:r>
                        <a:rPr lang="en-GB" sz="900" b="0" i="0" u="none" strike="noStrike" cap="none" dirty="0">
                          <a:solidFill>
                            <a:srgbClr val="000000"/>
                          </a:solidFill>
                          <a:effectLst/>
                          <a:latin typeface="OpenDyslexic" panose="00000500000000000000" pitchFamily="50" charset="0"/>
                          <a:ea typeface="Arial"/>
                          <a:cs typeface="Arial"/>
                          <a:sym typeface="Arial"/>
                        </a:rPr>
                        <a:t>Time in countries to the east of the Prime Meridian is always in front of that in the UK and west are behind.</a:t>
                      </a:r>
                    </a:p>
                    <a:p>
                      <a:r>
                        <a:rPr lang="en-GB" sz="900" b="0" i="0" u="none" strike="noStrike" cap="none" dirty="0">
                          <a:solidFill>
                            <a:srgbClr val="000000"/>
                          </a:solidFill>
                          <a:effectLst/>
                          <a:latin typeface="OpenDyslexic" panose="00000500000000000000" pitchFamily="50" charset="0"/>
                          <a:ea typeface="Arial"/>
                          <a:cs typeface="Arial"/>
                          <a:sym typeface="Arial"/>
                        </a:rPr>
                        <a:t>There are four time zones in Africa, one being the same as the UK </a:t>
                      </a:r>
                    </a:p>
                  </a:txBody>
                  <a:tcPr/>
                </a:tc>
                <a:tc>
                  <a:txBody>
                    <a:bodyPr/>
                    <a:lstStyle/>
                    <a:p>
                      <a:r>
                        <a:rPr lang="en-GB" sz="900" dirty="0">
                          <a:latin typeface="OpenDyslexic" panose="00000500000000000000" pitchFamily="50" charset="0"/>
                        </a:rPr>
                        <a:t>Lesson 3</a:t>
                      </a:r>
                    </a:p>
                    <a:p>
                      <a:endParaRPr lang="en-GB" sz="900" dirty="0">
                        <a:latin typeface="OpenDyslexic" panose="00000500000000000000" pitchFamily="50" charset="0"/>
                      </a:endParaRPr>
                    </a:p>
                    <a:p>
                      <a:pPr lvl="0"/>
                      <a:r>
                        <a:rPr lang="en-GB" sz="900" b="0" i="0" u="none" strike="noStrike" cap="none" dirty="0">
                          <a:solidFill>
                            <a:srgbClr val="000000"/>
                          </a:solidFill>
                          <a:effectLst/>
                          <a:latin typeface="OpenDyslexic" panose="00000500000000000000" pitchFamily="50" charset="0"/>
                          <a:ea typeface="Arial"/>
                          <a:cs typeface="Arial"/>
                          <a:sym typeface="Arial"/>
                        </a:rPr>
                        <a:t>Kenya is on the Eastern coast of Africa.</a:t>
                      </a:r>
                    </a:p>
                    <a:p>
                      <a:pPr lvl="0"/>
                      <a:r>
                        <a:rPr lang="en-GB" sz="900" b="0" i="0" u="none" strike="noStrike" cap="none" dirty="0">
                          <a:solidFill>
                            <a:srgbClr val="000000"/>
                          </a:solidFill>
                          <a:effectLst/>
                          <a:latin typeface="OpenDyslexic" panose="00000500000000000000" pitchFamily="50" charset="0"/>
                          <a:ea typeface="Arial"/>
                          <a:cs typeface="Arial"/>
                          <a:sym typeface="Arial"/>
                        </a:rPr>
                        <a:t>Kenya is in the Eastern hemisphere.</a:t>
                      </a:r>
                    </a:p>
                    <a:p>
                      <a:pPr lvl="0"/>
                      <a:r>
                        <a:rPr lang="en-GB" sz="900" b="0" i="0" u="none" strike="noStrike" cap="none" dirty="0">
                          <a:solidFill>
                            <a:srgbClr val="000000"/>
                          </a:solidFill>
                          <a:effectLst/>
                          <a:latin typeface="OpenDyslexic" panose="00000500000000000000" pitchFamily="50" charset="0"/>
                          <a:ea typeface="Arial"/>
                          <a:cs typeface="Arial"/>
                          <a:sym typeface="Arial"/>
                        </a:rPr>
                        <a:t>Physical features: Mount Kenya, Mount </a:t>
                      </a:r>
                      <a:r>
                        <a:rPr lang="en-GB" sz="900" b="0" i="0" u="none" strike="noStrike" cap="none" dirty="0" err="1">
                          <a:solidFill>
                            <a:srgbClr val="000000"/>
                          </a:solidFill>
                          <a:effectLst/>
                          <a:latin typeface="OpenDyslexic" panose="00000500000000000000" pitchFamily="50" charset="0"/>
                          <a:ea typeface="Arial"/>
                          <a:cs typeface="Arial"/>
                          <a:sym typeface="Arial"/>
                        </a:rPr>
                        <a:t>Nyiru</a:t>
                      </a:r>
                      <a:r>
                        <a:rPr lang="en-GB" sz="900" b="0" i="0" u="none" strike="noStrike" cap="none" dirty="0">
                          <a:solidFill>
                            <a:srgbClr val="000000"/>
                          </a:solidFill>
                          <a:effectLst/>
                          <a:latin typeface="OpenDyslexic" panose="00000500000000000000" pitchFamily="50" charset="0"/>
                          <a:ea typeface="Arial"/>
                          <a:cs typeface="Arial"/>
                          <a:sym typeface="Arial"/>
                        </a:rPr>
                        <a:t>, River </a:t>
                      </a:r>
                      <a:r>
                        <a:rPr lang="en-GB" sz="900" b="0" i="0" u="none" strike="noStrike" cap="none" dirty="0" err="1">
                          <a:solidFill>
                            <a:srgbClr val="000000"/>
                          </a:solidFill>
                          <a:effectLst/>
                          <a:latin typeface="OpenDyslexic" panose="00000500000000000000" pitchFamily="50" charset="0"/>
                          <a:ea typeface="Arial"/>
                          <a:cs typeface="Arial"/>
                          <a:sym typeface="Arial"/>
                        </a:rPr>
                        <a:t>Galana</a:t>
                      </a:r>
                      <a:r>
                        <a:rPr lang="en-GB" sz="900" b="0" i="0" u="none" strike="noStrike" cap="none" dirty="0">
                          <a:solidFill>
                            <a:srgbClr val="000000"/>
                          </a:solidFill>
                          <a:effectLst/>
                          <a:latin typeface="OpenDyslexic" panose="00000500000000000000" pitchFamily="50" charset="0"/>
                          <a:ea typeface="Arial"/>
                          <a:cs typeface="Arial"/>
                          <a:sym typeface="Arial"/>
                        </a:rPr>
                        <a:t>, River </a:t>
                      </a:r>
                      <a:r>
                        <a:rPr lang="en-GB" sz="900" b="0" i="0" u="none" strike="noStrike" cap="none" dirty="0" err="1">
                          <a:solidFill>
                            <a:srgbClr val="000000"/>
                          </a:solidFill>
                          <a:effectLst/>
                          <a:latin typeface="OpenDyslexic" panose="00000500000000000000" pitchFamily="50" charset="0"/>
                          <a:ea typeface="Arial"/>
                          <a:cs typeface="Arial"/>
                          <a:sym typeface="Arial"/>
                        </a:rPr>
                        <a:t>Turkwel</a:t>
                      </a:r>
                      <a:r>
                        <a:rPr lang="en-GB" sz="900" b="0" i="0" u="none" strike="noStrike" cap="none" dirty="0">
                          <a:solidFill>
                            <a:srgbClr val="000000"/>
                          </a:solidFill>
                          <a:effectLst/>
                          <a:latin typeface="OpenDyslexic" panose="00000500000000000000" pitchFamily="50" charset="0"/>
                          <a:ea typeface="Arial"/>
                          <a:cs typeface="Arial"/>
                          <a:sym typeface="Arial"/>
                        </a:rPr>
                        <a:t>, River </a:t>
                      </a:r>
                      <a:r>
                        <a:rPr lang="en-GB" sz="900" b="0" i="0" u="none" strike="noStrike" cap="none" dirty="0" err="1">
                          <a:solidFill>
                            <a:srgbClr val="000000"/>
                          </a:solidFill>
                          <a:effectLst/>
                          <a:latin typeface="OpenDyslexic" panose="00000500000000000000" pitchFamily="50" charset="0"/>
                          <a:ea typeface="Arial"/>
                          <a:cs typeface="Arial"/>
                          <a:sym typeface="Arial"/>
                        </a:rPr>
                        <a:t>Ewaso</a:t>
                      </a:r>
                      <a:r>
                        <a:rPr lang="en-GB" sz="900" b="0" i="0" u="none" strike="noStrike" cap="none" dirty="0">
                          <a:solidFill>
                            <a:srgbClr val="000000"/>
                          </a:solidFill>
                          <a:effectLst/>
                          <a:latin typeface="OpenDyslexic" panose="00000500000000000000" pitchFamily="50" charset="0"/>
                          <a:ea typeface="Arial"/>
                          <a:cs typeface="Arial"/>
                          <a:sym typeface="Arial"/>
                        </a:rPr>
                        <a:t> </a:t>
                      </a:r>
                      <a:r>
                        <a:rPr lang="en-GB" sz="900" b="0" i="0" u="none" strike="noStrike" cap="none" dirty="0" err="1">
                          <a:solidFill>
                            <a:srgbClr val="000000"/>
                          </a:solidFill>
                          <a:effectLst/>
                          <a:latin typeface="OpenDyslexic" panose="00000500000000000000" pitchFamily="50" charset="0"/>
                          <a:ea typeface="Arial"/>
                          <a:cs typeface="Arial"/>
                          <a:sym typeface="Arial"/>
                        </a:rPr>
                        <a:t>Ngiro</a:t>
                      </a:r>
                      <a:r>
                        <a:rPr lang="en-GB" sz="900" b="0" i="0" u="none" strike="noStrike" cap="none" dirty="0">
                          <a:solidFill>
                            <a:srgbClr val="000000"/>
                          </a:solidFill>
                          <a:effectLst/>
                          <a:latin typeface="OpenDyslexic" panose="00000500000000000000" pitchFamily="50" charset="0"/>
                          <a:ea typeface="Arial"/>
                          <a:cs typeface="Arial"/>
                          <a:sym typeface="Arial"/>
                        </a:rPr>
                        <a:t>, Lake Turkana.</a:t>
                      </a:r>
                    </a:p>
                    <a:p>
                      <a:r>
                        <a:rPr lang="en-GB" sz="900" b="0" i="0" u="none" strike="noStrike" cap="none" dirty="0">
                          <a:solidFill>
                            <a:srgbClr val="000000"/>
                          </a:solidFill>
                          <a:effectLst/>
                          <a:latin typeface="OpenDyslexic" panose="00000500000000000000" pitchFamily="50" charset="0"/>
                          <a:ea typeface="Arial"/>
                          <a:cs typeface="Arial"/>
                          <a:sym typeface="Arial"/>
                        </a:rPr>
                        <a:t>Human features: Nairobi is the capital city of Kenya. Mombasa is Kenya’s biggest coastal city. Land area: 580,370 </a:t>
                      </a:r>
                      <a:r>
                        <a:rPr lang="en-GB" sz="900" b="0" i="0" u="none" strike="noStrike" cap="none" dirty="0" err="1">
                          <a:solidFill>
                            <a:srgbClr val="000000"/>
                          </a:solidFill>
                          <a:effectLst/>
                          <a:latin typeface="OpenDyslexic" panose="00000500000000000000" pitchFamily="50" charset="0"/>
                          <a:ea typeface="Arial"/>
                          <a:cs typeface="Arial"/>
                          <a:sym typeface="Arial"/>
                        </a:rPr>
                        <a:t>SqKM</a:t>
                      </a:r>
                      <a:r>
                        <a:rPr lang="en-GB" sz="900" b="0" i="0" u="none" strike="noStrike" cap="none" dirty="0">
                          <a:solidFill>
                            <a:srgbClr val="000000"/>
                          </a:solidFill>
                          <a:effectLst/>
                          <a:latin typeface="OpenDyslexic" panose="00000500000000000000" pitchFamily="50" charset="0"/>
                          <a:ea typeface="Arial"/>
                          <a:cs typeface="Arial"/>
                          <a:sym typeface="Arial"/>
                        </a:rPr>
                        <a:t>. Population: 36.9 million</a:t>
                      </a:r>
                    </a:p>
                  </a:txBody>
                  <a:tcPr/>
                </a:tc>
                <a:extLst>
                  <a:ext uri="{0D108BD9-81ED-4DB2-BD59-A6C34878D82A}">
                    <a16:rowId xmlns:a16="http://schemas.microsoft.com/office/drawing/2014/main" val="10000"/>
                  </a:ext>
                </a:extLst>
              </a:tr>
              <a:tr h="3059136">
                <a:tc>
                  <a:txBody>
                    <a:bodyPr/>
                    <a:lstStyle/>
                    <a:p>
                      <a:r>
                        <a:rPr lang="en-GB" sz="900" dirty="0">
                          <a:latin typeface="OpenDyslexic" panose="00000500000000000000" pitchFamily="50" charset="0"/>
                        </a:rPr>
                        <a:t>Lesson 4</a:t>
                      </a:r>
                    </a:p>
                    <a:p>
                      <a:endParaRPr lang="en-GB" sz="900" dirty="0">
                        <a:latin typeface="OpenDyslexic" panose="00000500000000000000" pitchFamily="50" charset="0"/>
                      </a:endParaRP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pPr lvl="0"/>
                      <a:r>
                        <a:rPr lang="en-GB" sz="900" b="0" i="0" u="none" strike="noStrike" cap="none" dirty="0">
                          <a:solidFill>
                            <a:srgbClr val="000000"/>
                          </a:solidFill>
                          <a:effectLst/>
                          <a:latin typeface="OpenDyslexic" panose="00000500000000000000" pitchFamily="50" charset="0"/>
                          <a:ea typeface="Arial"/>
                          <a:cs typeface="Arial"/>
                          <a:sym typeface="Arial"/>
                        </a:rPr>
                        <a:t>Climate is the average weather condition of a place over a long period of time.</a:t>
                      </a:r>
                    </a:p>
                    <a:p>
                      <a:pPr lvl="0"/>
                      <a:r>
                        <a:rPr lang="en-GB" sz="900" b="0" i="0" u="none" strike="noStrike" cap="none" dirty="0">
                          <a:solidFill>
                            <a:srgbClr val="000000"/>
                          </a:solidFill>
                          <a:effectLst/>
                          <a:latin typeface="OpenDyslexic" panose="00000500000000000000" pitchFamily="50" charset="0"/>
                          <a:ea typeface="Arial"/>
                          <a:cs typeface="Arial"/>
                          <a:sym typeface="Arial"/>
                        </a:rPr>
                        <a:t>Places near the equator will have a hotter climate than places near the North and South Poles which will have a colder climate.</a:t>
                      </a:r>
                    </a:p>
                    <a:p>
                      <a:pPr lvl="0"/>
                      <a:r>
                        <a:rPr lang="en-GB" sz="900" b="0" i="0" u="none" strike="noStrike" cap="none" dirty="0">
                          <a:solidFill>
                            <a:srgbClr val="000000"/>
                          </a:solidFill>
                          <a:effectLst/>
                          <a:latin typeface="OpenDyslexic" panose="00000500000000000000" pitchFamily="50" charset="0"/>
                          <a:ea typeface="Arial"/>
                          <a:cs typeface="Arial"/>
                          <a:sym typeface="Arial"/>
                        </a:rPr>
                        <a:t>In Kenya there are no summers or winters there, instead the climate is hot throughout the year. </a:t>
                      </a:r>
                    </a:p>
                    <a:p>
                      <a:pPr lvl="0"/>
                      <a:r>
                        <a:rPr lang="en-GB" sz="900" b="0" i="0" u="none" strike="noStrike" cap="none" dirty="0">
                          <a:solidFill>
                            <a:srgbClr val="000000"/>
                          </a:solidFill>
                          <a:effectLst/>
                          <a:latin typeface="OpenDyslexic" panose="00000500000000000000" pitchFamily="50" charset="0"/>
                          <a:ea typeface="Arial"/>
                          <a:cs typeface="Arial"/>
                          <a:sym typeface="Arial"/>
                        </a:rPr>
                        <a:t>Rainy season - usually fall from April to May</a:t>
                      </a:r>
                    </a:p>
                    <a:p>
                      <a:pPr lvl="0"/>
                      <a:r>
                        <a:rPr lang="en-GB" sz="900" b="0" i="0" u="none" strike="noStrike" cap="none" dirty="0">
                          <a:solidFill>
                            <a:srgbClr val="000000"/>
                          </a:solidFill>
                          <a:effectLst/>
                          <a:latin typeface="OpenDyslexic" panose="00000500000000000000" pitchFamily="50" charset="0"/>
                          <a:ea typeface="Arial"/>
                          <a:cs typeface="Arial"/>
                          <a:sym typeface="Arial"/>
                        </a:rPr>
                        <a:t>Parts of the country are dry and receive very little rain even in the rainy season</a:t>
                      </a:r>
                    </a:p>
                    <a:p>
                      <a:pPr lvl="0"/>
                      <a:r>
                        <a:rPr lang="en-GB" sz="900" b="0" i="0" u="none" strike="noStrike" cap="none" dirty="0">
                          <a:solidFill>
                            <a:srgbClr val="000000"/>
                          </a:solidFill>
                          <a:effectLst/>
                          <a:latin typeface="OpenDyslexic" panose="00000500000000000000" pitchFamily="50" charset="0"/>
                          <a:ea typeface="Arial"/>
                          <a:cs typeface="Arial"/>
                          <a:sym typeface="Arial"/>
                        </a:rPr>
                        <a:t>Most of the country is covered by thorny bushes, which make the environment very hard to live in.</a:t>
                      </a:r>
                      <a:endParaRPr lang="en-GB" sz="900" dirty="0">
                        <a:latin typeface="OpenDyslexic" panose="00000500000000000000" pitchFamily="50" charset="0"/>
                      </a:endParaRPr>
                    </a:p>
                    <a:p>
                      <a:endParaRPr lang="en-GB" sz="900" dirty="0">
                        <a:latin typeface="OpenDyslexic" panose="00000500000000000000" pitchFamily="50" charset="0"/>
                      </a:endParaRPr>
                    </a:p>
                  </a:txBody>
                  <a:tcPr/>
                </a:tc>
                <a:tc>
                  <a:txBody>
                    <a:bodyPr/>
                    <a:lstStyle/>
                    <a:p>
                      <a:r>
                        <a:rPr lang="en-GB" sz="900" dirty="0">
                          <a:latin typeface="OpenDyslexic" panose="00000500000000000000" pitchFamily="50" charset="0"/>
                        </a:rPr>
                        <a:t>Lesson 5</a:t>
                      </a:r>
                    </a:p>
                    <a:p>
                      <a:endParaRPr lang="en-GB" sz="900" dirty="0">
                        <a:latin typeface="OpenDyslexic" panose="00000500000000000000" pitchFamily="50" charset="0"/>
                      </a:endParaRPr>
                    </a:p>
                    <a:p>
                      <a:endParaRPr lang="en-GB" sz="900" dirty="0">
                        <a:latin typeface="OpenDyslexic" panose="00000500000000000000" pitchFamily="50" charset="0"/>
                      </a:endParaRPr>
                    </a:p>
                    <a:p>
                      <a:pPr lvl="0"/>
                      <a:r>
                        <a:rPr lang="en-GB" sz="900" b="0" i="0" u="none" strike="noStrike" cap="none" dirty="0">
                          <a:solidFill>
                            <a:srgbClr val="000000"/>
                          </a:solidFill>
                          <a:effectLst/>
                          <a:latin typeface="OpenDyslexic" panose="00000500000000000000" pitchFamily="50" charset="0"/>
                          <a:ea typeface="Arial"/>
                          <a:cs typeface="Arial"/>
                          <a:sym typeface="Arial"/>
                        </a:rPr>
                        <a:t>The </a:t>
                      </a:r>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are a tribe of people who live in parts of Tanzania and Kenya and are known as tall and fierce warriors.</a:t>
                      </a:r>
                    </a:p>
                    <a:p>
                      <a:pPr lvl="0"/>
                      <a:r>
                        <a:rPr lang="en-GB" sz="900" b="0" i="0" u="none" strike="noStrike" cap="none" dirty="0">
                          <a:solidFill>
                            <a:srgbClr val="000000"/>
                          </a:solidFill>
                          <a:effectLst/>
                          <a:latin typeface="OpenDyslexic" panose="00000500000000000000" pitchFamily="50" charset="0"/>
                          <a:ea typeface="Arial"/>
                          <a:cs typeface="Arial"/>
                          <a:sym typeface="Arial"/>
                        </a:rPr>
                        <a:t>They can be recognised by the special red cloth they wear.</a:t>
                      </a:r>
                    </a:p>
                    <a:p>
                      <a:pPr lvl="0"/>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people live a nomadic life, which means they move from place to place with their animals.</a:t>
                      </a:r>
                    </a:p>
                    <a:p>
                      <a:pPr lvl="0"/>
                      <a:r>
                        <a:rPr lang="en-GB" sz="900" b="0" i="0" u="none" strike="noStrike" cap="none" dirty="0">
                          <a:solidFill>
                            <a:srgbClr val="000000"/>
                          </a:solidFill>
                          <a:effectLst/>
                          <a:latin typeface="OpenDyslexic" panose="00000500000000000000" pitchFamily="50" charset="0"/>
                          <a:ea typeface="Arial"/>
                          <a:cs typeface="Arial"/>
                          <a:sym typeface="Arial"/>
                        </a:rPr>
                        <a:t>They rely on their animals for food They get all the other foods they need by trading (swapping) with other </a:t>
                      </a:r>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people.</a:t>
                      </a:r>
                    </a:p>
                    <a:p>
                      <a:pPr lvl="0"/>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men herd cattle and carry spears to protect their cattle from wild animals such as lions.</a:t>
                      </a:r>
                    </a:p>
                    <a:p>
                      <a:r>
                        <a:rPr lang="en-GB" sz="900" b="0" i="0" u="none" strike="noStrike" cap="none" dirty="0">
                          <a:solidFill>
                            <a:srgbClr val="000000"/>
                          </a:solidFill>
                          <a:effectLst/>
                          <a:latin typeface="OpenDyslexic" panose="00000500000000000000" pitchFamily="50" charset="0"/>
                          <a:ea typeface="Arial"/>
                          <a:cs typeface="Arial"/>
                          <a:sym typeface="Arial"/>
                        </a:rPr>
                        <a:t>The </a:t>
                      </a:r>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women are responsible for cooking, collecting sticks for the fire and building the home</a:t>
                      </a:r>
                      <a:endParaRPr lang="en-GB" sz="900" dirty="0">
                        <a:latin typeface="OpenDyslexic" panose="00000500000000000000" pitchFamily="50" charset="0"/>
                      </a:endParaRPr>
                    </a:p>
                  </a:txBody>
                  <a:tcPr/>
                </a:tc>
                <a:tc>
                  <a:txBody>
                    <a:bodyPr/>
                    <a:lstStyle/>
                    <a:p>
                      <a:r>
                        <a:rPr lang="en-GB" sz="900" dirty="0">
                          <a:latin typeface="OpenDyslexic" panose="00000500000000000000" pitchFamily="50" charset="0"/>
                        </a:rPr>
                        <a:t>Lesson</a:t>
                      </a:r>
                      <a:r>
                        <a:rPr lang="en-GB" sz="900" baseline="0" dirty="0">
                          <a:latin typeface="OpenDyslexic" panose="00000500000000000000" pitchFamily="50" charset="0"/>
                        </a:rPr>
                        <a:t> 6</a:t>
                      </a:r>
                    </a:p>
                    <a:p>
                      <a:endParaRPr lang="en-GB" sz="900" baseline="0" dirty="0">
                        <a:latin typeface="OpenDyslexic" panose="00000500000000000000" pitchFamily="50" charset="0"/>
                      </a:endParaRPr>
                    </a:p>
                    <a:p>
                      <a:endParaRPr lang="en-GB" sz="900" baseline="0" dirty="0">
                        <a:latin typeface="OpenDyslexic" panose="00000500000000000000" pitchFamily="50" charset="0"/>
                      </a:endParaRP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pPr lvl="0"/>
                      <a:r>
                        <a:rPr lang="en-GB" sz="900" b="0" i="0" u="none" strike="noStrike" cap="none" dirty="0">
                          <a:solidFill>
                            <a:srgbClr val="000000"/>
                          </a:solidFill>
                          <a:effectLst/>
                          <a:latin typeface="OpenDyslexic" panose="00000500000000000000" pitchFamily="50" charset="0"/>
                          <a:ea typeface="Arial"/>
                          <a:cs typeface="Arial"/>
                          <a:sym typeface="Arial"/>
                        </a:rPr>
                        <a:t>Their grazing ranges have been reduced, so they have had to resort to other ways of earning money such as performing for tourists or selling souvenirs to tourists. Abandoning their nomadic ways.</a:t>
                      </a:r>
                    </a:p>
                    <a:p>
                      <a:pPr lvl="0"/>
                      <a:endParaRPr lang="en-GB" sz="900" b="0" i="0" u="none" strike="noStrike" cap="none" dirty="0">
                        <a:solidFill>
                          <a:srgbClr val="000000"/>
                        </a:solidFill>
                        <a:effectLst/>
                        <a:latin typeface="OpenDyslexic" panose="00000500000000000000" pitchFamily="50" charset="0"/>
                        <a:ea typeface="Arial"/>
                        <a:cs typeface="Arial"/>
                        <a:sym typeface="Arial"/>
                      </a:endParaRPr>
                    </a:p>
                    <a:p>
                      <a:r>
                        <a:rPr lang="en-GB" sz="900" b="0" i="0" u="none" strike="noStrike" cap="none" dirty="0">
                          <a:solidFill>
                            <a:srgbClr val="000000"/>
                          </a:solidFill>
                          <a:effectLst/>
                          <a:latin typeface="OpenDyslexic" panose="00000500000000000000" pitchFamily="50" charset="0"/>
                          <a:ea typeface="Arial"/>
                          <a:cs typeface="Arial"/>
                          <a:sym typeface="Arial"/>
                        </a:rPr>
                        <a:t>The </a:t>
                      </a:r>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entertain the tourists by doing traditional dance performances for them and selling souvenirs. In the past the </a:t>
                      </a:r>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would not perform just to entertain and would only trade with other </a:t>
                      </a:r>
                      <a:r>
                        <a:rPr lang="en-GB" sz="900" b="0" i="0" u="none" strike="noStrike" cap="none" dirty="0" err="1">
                          <a:solidFill>
                            <a:srgbClr val="000000"/>
                          </a:solidFill>
                          <a:effectLst/>
                          <a:latin typeface="OpenDyslexic" panose="00000500000000000000" pitchFamily="50" charset="0"/>
                          <a:ea typeface="Arial"/>
                          <a:cs typeface="Arial"/>
                          <a:sym typeface="Arial"/>
                        </a:rPr>
                        <a:t>Maasai</a:t>
                      </a:r>
                      <a:r>
                        <a:rPr lang="en-GB" sz="900" b="0" i="0" u="none" strike="noStrike" cap="none" dirty="0">
                          <a:solidFill>
                            <a:srgbClr val="000000"/>
                          </a:solidFill>
                          <a:effectLst/>
                          <a:latin typeface="OpenDyslexic" panose="00000500000000000000" pitchFamily="50" charset="0"/>
                          <a:ea typeface="Arial"/>
                          <a:cs typeface="Arial"/>
                          <a:sym typeface="Arial"/>
                        </a:rPr>
                        <a:t> for the things they needed.</a:t>
                      </a:r>
                      <a:endParaRPr lang="en-GB" sz="900" baseline="0" dirty="0">
                        <a:latin typeface="OpenDyslexic" panose="00000500000000000000" pitchFamily="50" charset="0"/>
                      </a:endParaRPr>
                    </a:p>
                    <a:p>
                      <a:pPr marL="0" indent="0">
                        <a:buFont typeface="Arial" panose="020B0604020202020204" pitchFamily="34" charset="0"/>
                        <a:buNone/>
                      </a:pPr>
                      <a:endParaRPr lang="en-GB" sz="900" baseline="0" dirty="0">
                        <a:latin typeface="OpenDyslexic" panose="00000500000000000000" pitchFamily="50" charset="0"/>
                      </a:endParaRPr>
                    </a:p>
                  </a:txBody>
                  <a:tcP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72440270"/>
              </p:ext>
            </p:extLst>
          </p:nvPr>
        </p:nvGraphicFramePr>
        <p:xfrm>
          <a:off x="2804159" y="8116734"/>
          <a:ext cx="3827753" cy="3982091"/>
        </p:xfrm>
        <a:graphic>
          <a:graphicData uri="http://schemas.openxmlformats.org/drawingml/2006/table">
            <a:tbl>
              <a:tblPr firstRow="1" bandRow="1">
                <a:tableStyleId>{9A976A96-125C-4A93-862C-2D2D4AC65F12}</a:tableStyleId>
              </a:tblPr>
              <a:tblGrid>
                <a:gridCol w="822961">
                  <a:extLst>
                    <a:ext uri="{9D8B030D-6E8A-4147-A177-3AD203B41FA5}">
                      <a16:colId xmlns:a16="http://schemas.microsoft.com/office/drawing/2014/main" val="20000"/>
                    </a:ext>
                  </a:extLst>
                </a:gridCol>
                <a:gridCol w="3004792">
                  <a:extLst>
                    <a:ext uri="{9D8B030D-6E8A-4147-A177-3AD203B41FA5}">
                      <a16:colId xmlns:a16="http://schemas.microsoft.com/office/drawing/2014/main" val="20001"/>
                    </a:ext>
                  </a:extLst>
                </a:gridCol>
              </a:tblGrid>
              <a:tr h="0">
                <a:tc>
                  <a:txBody>
                    <a:bodyPr/>
                    <a:lstStyle/>
                    <a:p>
                      <a:r>
                        <a:rPr lang="en-GB" sz="700" dirty="0">
                          <a:latin typeface="OpenDyslexic" panose="00000500000000000000" pitchFamily="50" charset="0"/>
                        </a:rPr>
                        <a:t>Equator</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a line notionally drawn on the earth </a:t>
                      </a:r>
                      <a:r>
                        <a:rPr lang="en-GB" sz="700" b="0" i="0" u="none" strike="noStrike" cap="none" dirty="0">
                          <a:solidFill>
                            <a:srgbClr val="000000"/>
                          </a:solidFill>
                          <a:effectLst/>
                          <a:latin typeface="OpenDyslexic" panose="00000500000000000000" pitchFamily="50" charset="0"/>
                          <a:ea typeface="Arial"/>
                          <a:cs typeface="Arial"/>
                          <a:sym typeface="Arial"/>
                          <a:hlinkClick r:id="rId3"/>
                        </a:rPr>
                        <a:t>equidistant</a:t>
                      </a:r>
                      <a:r>
                        <a:rPr lang="en-GB" sz="700" b="0" i="0" u="none" strike="noStrike" cap="none" dirty="0">
                          <a:solidFill>
                            <a:srgbClr val="000000"/>
                          </a:solidFill>
                          <a:effectLst/>
                          <a:latin typeface="OpenDyslexic" panose="00000500000000000000" pitchFamily="50" charset="0"/>
                          <a:ea typeface="Arial"/>
                          <a:cs typeface="Arial"/>
                          <a:sym typeface="Arial"/>
                        </a:rPr>
                        <a:t> from the poles, dividing the earth</a:t>
                      </a:r>
                      <a:r>
                        <a:rPr lang="en-GB" sz="700" b="0" i="0" u="none" strike="noStrike" cap="none" baseline="0" dirty="0">
                          <a:solidFill>
                            <a:srgbClr val="000000"/>
                          </a:solidFill>
                          <a:effectLst/>
                          <a:latin typeface="OpenDyslexic" panose="00000500000000000000" pitchFamily="50" charset="0"/>
                          <a:ea typeface="Arial"/>
                          <a:cs typeface="Arial"/>
                          <a:sym typeface="Arial"/>
                        </a:rPr>
                        <a:t> into northern and southern</a:t>
                      </a:r>
                      <a:r>
                        <a:rPr lang="en-GB" sz="700" b="0" i="0" u="none" strike="noStrike" cap="none" dirty="0">
                          <a:solidFill>
                            <a:srgbClr val="000000"/>
                          </a:solidFill>
                          <a:effectLst/>
                          <a:latin typeface="OpenDyslexic" panose="00000500000000000000" pitchFamily="50" charset="0"/>
                          <a:ea typeface="Arial"/>
                          <a:cs typeface="Arial"/>
                          <a:sym typeface="Arial"/>
                        </a:rPr>
                        <a:t> </a:t>
                      </a:r>
                      <a:r>
                        <a:rPr lang="en-GB" sz="700" b="0" i="0" u="none" strike="noStrike" cap="none" dirty="0" err="1">
                          <a:solidFill>
                            <a:srgbClr val="000000"/>
                          </a:solidFill>
                          <a:effectLst/>
                          <a:latin typeface="OpenDyslexic" panose="00000500000000000000" pitchFamily="50" charset="0"/>
                          <a:ea typeface="Arial"/>
                          <a:cs typeface="Arial"/>
                          <a:sym typeface="Arial"/>
                        </a:rPr>
                        <a:t>southern</a:t>
                      </a:r>
                      <a:r>
                        <a:rPr lang="en-GB" sz="700" b="0" i="0" u="none" strike="noStrike" cap="none" dirty="0">
                          <a:solidFill>
                            <a:srgbClr val="000000"/>
                          </a:solidFill>
                          <a:effectLst/>
                          <a:latin typeface="OpenDyslexic" panose="00000500000000000000" pitchFamily="50" charset="0"/>
                          <a:ea typeface="Arial"/>
                          <a:cs typeface="Arial"/>
                          <a:sym typeface="Arial"/>
                        </a:rPr>
                        <a:t> </a:t>
                      </a:r>
                      <a:r>
                        <a:rPr lang="en-GB" sz="700" b="0" i="0" u="none" strike="noStrike" cap="none" dirty="0">
                          <a:solidFill>
                            <a:srgbClr val="000000"/>
                          </a:solidFill>
                          <a:effectLst/>
                          <a:latin typeface="OpenDyslexic" panose="00000500000000000000" pitchFamily="50" charset="0"/>
                          <a:ea typeface="Arial"/>
                          <a:cs typeface="Arial"/>
                          <a:sym typeface="Arial"/>
                          <a:hlinkClick r:id="rId4"/>
                        </a:rPr>
                        <a:t>hemispheres</a:t>
                      </a:r>
                      <a:r>
                        <a:rPr lang="en-GB" sz="1200" b="0" i="0" u="none" strike="noStrike" cap="none" dirty="0">
                          <a:solidFill>
                            <a:srgbClr val="000000"/>
                          </a:solidFill>
                          <a:effectLst/>
                          <a:latin typeface="OpenDyslexic" panose="00000500000000000000" pitchFamily="50" charset="0"/>
                          <a:ea typeface="Arial"/>
                          <a:cs typeface="Arial"/>
                          <a:sym typeface="Arial"/>
                        </a:rPr>
                        <a:t> </a:t>
                      </a:r>
                      <a:endParaRPr lang="en-GB" sz="700" dirty="0">
                        <a:latin typeface="OpenDyslexic" panose="00000500000000000000" pitchFamily="50" charset="0"/>
                      </a:endParaRPr>
                    </a:p>
                  </a:txBody>
                  <a:tcPr/>
                </a:tc>
                <a:extLst>
                  <a:ext uri="{0D108BD9-81ED-4DB2-BD59-A6C34878D82A}">
                    <a16:rowId xmlns:a16="http://schemas.microsoft.com/office/drawing/2014/main" val="10000"/>
                  </a:ext>
                </a:extLst>
              </a:tr>
              <a:tr h="567468">
                <a:tc>
                  <a:txBody>
                    <a:bodyPr/>
                    <a:lstStyle/>
                    <a:p>
                      <a:r>
                        <a:rPr lang="en-GB" sz="700" dirty="0">
                          <a:latin typeface="OpenDyslexic" panose="00000500000000000000" pitchFamily="50" charset="0"/>
                        </a:rPr>
                        <a:t>Hemisphere</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a half of the earth, usually as divided into northern and southern </a:t>
                      </a:r>
                      <a:r>
                        <a:rPr lang="en-GB" sz="700" b="0" i="0" u="none" strike="noStrike" cap="none" dirty="0">
                          <a:solidFill>
                            <a:srgbClr val="000000"/>
                          </a:solidFill>
                          <a:effectLst/>
                          <a:latin typeface="OpenDyslexic" panose="00000500000000000000" pitchFamily="50" charset="0"/>
                          <a:ea typeface="Arial"/>
                          <a:cs typeface="Arial"/>
                          <a:sym typeface="Arial"/>
                          <a:hlinkClick r:id="rId5"/>
                        </a:rPr>
                        <a:t>halves</a:t>
                      </a:r>
                      <a:r>
                        <a:rPr lang="en-GB" sz="700" b="0" i="0" u="none" strike="noStrike" cap="none" dirty="0">
                          <a:solidFill>
                            <a:srgbClr val="000000"/>
                          </a:solidFill>
                          <a:effectLst/>
                          <a:latin typeface="OpenDyslexic" panose="00000500000000000000" pitchFamily="50" charset="0"/>
                          <a:ea typeface="Arial"/>
                          <a:cs typeface="Arial"/>
                          <a:sym typeface="Arial"/>
                        </a:rPr>
                        <a:t> by the </a:t>
                      </a:r>
                      <a:r>
                        <a:rPr lang="en-GB" sz="700" b="0" i="0" u="none" strike="noStrike" cap="none" dirty="0">
                          <a:solidFill>
                            <a:srgbClr val="000000"/>
                          </a:solidFill>
                          <a:effectLst/>
                          <a:latin typeface="OpenDyslexic" panose="00000500000000000000" pitchFamily="50" charset="0"/>
                          <a:ea typeface="Arial"/>
                          <a:cs typeface="Arial"/>
                          <a:sym typeface="Arial"/>
                          <a:hlinkClick r:id="rId6"/>
                        </a:rPr>
                        <a:t>equator</a:t>
                      </a:r>
                      <a:endParaRPr lang="en-GB" sz="700" dirty="0">
                        <a:latin typeface="OpenDyslexic" panose="00000500000000000000" pitchFamily="50" charset="0"/>
                      </a:endParaRPr>
                    </a:p>
                  </a:txBody>
                  <a:tcPr/>
                </a:tc>
                <a:extLst>
                  <a:ext uri="{0D108BD9-81ED-4DB2-BD59-A6C34878D82A}">
                    <a16:rowId xmlns:a16="http://schemas.microsoft.com/office/drawing/2014/main" val="10001"/>
                  </a:ext>
                </a:extLst>
              </a:tr>
              <a:tr h="418135">
                <a:tc>
                  <a:txBody>
                    <a:bodyPr/>
                    <a:lstStyle/>
                    <a:p>
                      <a:r>
                        <a:rPr lang="en-GB" sz="700" dirty="0">
                          <a:latin typeface="OpenDyslexic" panose="00000500000000000000" pitchFamily="50" charset="0"/>
                        </a:rPr>
                        <a:t>Continent</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any of the world's main continuous </a:t>
                      </a:r>
                      <a:r>
                        <a:rPr lang="en-GB" sz="700" b="0" i="0" u="none" strike="noStrike" cap="none" dirty="0">
                          <a:solidFill>
                            <a:srgbClr val="000000"/>
                          </a:solidFill>
                          <a:effectLst/>
                          <a:latin typeface="OpenDyslexic" panose="00000500000000000000" pitchFamily="50" charset="0"/>
                          <a:ea typeface="Arial"/>
                          <a:cs typeface="Arial"/>
                          <a:sym typeface="Arial"/>
                          <a:hlinkClick r:id="rId7"/>
                        </a:rPr>
                        <a:t>expanses</a:t>
                      </a:r>
                      <a:r>
                        <a:rPr lang="en-GB" sz="700" b="0" i="0" u="none" strike="noStrike" cap="none" dirty="0">
                          <a:solidFill>
                            <a:srgbClr val="000000"/>
                          </a:solidFill>
                          <a:effectLst/>
                          <a:latin typeface="OpenDyslexic" panose="00000500000000000000" pitchFamily="50" charset="0"/>
                          <a:ea typeface="Arial"/>
                          <a:cs typeface="Arial"/>
                          <a:sym typeface="Arial"/>
                        </a:rPr>
                        <a:t> of land</a:t>
                      </a:r>
                      <a:r>
                        <a:rPr lang="en-GB" sz="1200" b="0" i="0" u="none" strike="noStrike" cap="none" dirty="0">
                          <a:solidFill>
                            <a:srgbClr val="000000"/>
                          </a:solidFill>
                          <a:effectLst/>
                          <a:latin typeface="OpenDyslexic" panose="00000500000000000000" pitchFamily="50" charset="0"/>
                          <a:ea typeface="Arial"/>
                          <a:cs typeface="Arial"/>
                          <a:sym typeface="Arial"/>
                        </a:rPr>
                        <a:t> </a:t>
                      </a:r>
                      <a:endParaRPr lang="en-GB" sz="700" b="0" dirty="0">
                        <a:latin typeface="OpenDyslexic" panose="00000500000000000000" pitchFamily="50" charset="0"/>
                      </a:endParaRPr>
                    </a:p>
                  </a:txBody>
                  <a:tcPr/>
                </a:tc>
                <a:extLst>
                  <a:ext uri="{0D108BD9-81ED-4DB2-BD59-A6C34878D82A}">
                    <a16:rowId xmlns:a16="http://schemas.microsoft.com/office/drawing/2014/main" val="10002"/>
                  </a:ext>
                </a:extLst>
              </a:tr>
              <a:tr h="537602">
                <a:tc>
                  <a:txBody>
                    <a:bodyPr/>
                    <a:lstStyle/>
                    <a:p>
                      <a:r>
                        <a:rPr lang="en-GB" sz="700" dirty="0">
                          <a:latin typeface="OpenDyslexic" panose="00000500000000000000" pitchFamily="50" charset="0"/>
                        </a:rPr>
                        <a:t>Indigenous</a:t>
                      </a:r>
                    </a:p>
                  </a:txBody>
                  <a:tcPr/>
                </a:tc>
                <a:tc>
                  <a:txBody>
                    <a:bodyPr/>
                    <a:lstStyle/>
                    <a:p>
                      <a:pPr algn="l"/>
                      <a:r>
                        <a:rPr lang="en-GB" sz="1200" b="0" i="0" u="none" strike="noStrike" cap="none" dirty="0">
                          <a:solidFill>
                            <a:srgbClr val="000000"/>
                          </a:solidFill>
                          <a:effectLst/>
                          <a:latin typeface="OpenDyslexic" panose="00000500000000000000" pitchFamily="50" charset="0"/>
                          <a:ea typeface="Arial"/>
                          <a:cs typeface="Arial"/>
                          <a:sym typeface="Arial"/>
                        </a:rPr>
                        <a:t> </a:t>
                      </a:r>
                      <a:r>
                        <a:rPr lang="en-GB" sz="700" b="0" i="0" u="none" strike="noStrike" cap="none" dirty="0">
                          <a:solidFill>
                            <a:srgbClr val="000000"/>
                          </a:solidFill>
                          <a:effectLst/>
                          <a:latin typeface="OpenDyslexic" panose="00000500000000000000" pitchFamily="50" charset="0"/>
                          <a:ea typeface="Arial"/>
                          <a:cs typeface="Arial"/>
                          <a:sym typeface="Arial"/>
                        </a:rPr>
                        <a:t>being a people who are the original, earliest known inhabitants of a region</a:t>
                      </a:r>
                      <a:endParaRPr lang="en-GB" sz="700" dirty="0">
                        <a:latin typeface="OpenDyslexic" panose="00000500000000000000" pitchFamily="50" charset="0"/>
                      </a:endParaRPr>
                    </a:p>
                  </a:txBody>
                  <a:tcPr/>
                </a:tc>
                <a:extLst>
                  <a:ext uri="{0D108BD9-81ED-4DB2-BD59-A6C34878D82A}">
                    <a16:rowId xmlns:a16="http://schemas.microsoft.com/office/drawing/2014/main" val="10003"/>
                  </a:ext>
                </a:extLst>
              </a:tr>
              <a:tr h="418135">
                <a:tc>
                  <a:txBody>
                    <a:bodyPr/>
                    <a:lstStyle/>
                    <a:p>
                      <a:r>
                        <a:rPr lang="en-GB" sz="700" dirty="0">
                          <a:latin typeface="OpenDyslexic" panose="00000500000000000000" pitchFamily="50" charset="0"/>
                        </a:rPr>
                        <a:t>Nomadic</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someone who lives by traveling from place to place.</a:t>
                      </a:r>
                      <a:r>
                        <a:rPr lang="en-GB" sz="1200" b="0" i="0" u="none" strike="noStrike" cap="none" dirty="0">
                          <a:solidFill>
                            <a:srgbClr val="000000"/>
                          </a:solidFill>
                          <a:effectLst/>
                          <a:latin typeface="OpenDyslexic" panose="00000500000000000000" pitchFamily="50" charset="0"/>
                          <a:ea typeface="Arial"/>
                          <a:cs typeface="Arial"/>
                          <a:sym typeface="Arial"/>
                        </a:rPr>
                        <a:t> </a:t>
                      </a:r>
                      <a:endParaRPr lang="en-GB" sz="700" b="0" dirty="0">
                        <a:latin typeface="OpenDyslexic" panose="00000500000000000000" pitchFamily="50" charset="0"/>
                      </a:endParaRPr>
                    </a:p>
                  </a:txBody>
                  <a:tcPr/>
                </a:tc>
                <a:extLst>
                  <a:ext uri="{0D108BD9-81ED-4DB2-BD59-A6C34878D82A}">
                    <a16:rowId xmlns:a16="http://schemas.microsoft.com/office/drawing/2014/main" val="10004"/>
                  </a:ext>
                </a:extLst>
              </a:tr>
              <a:tr h="567468">
                <a:tc>
                  <a:txBody>
                    <a:bodyPr/>
                    <a:lstStyle/>
                    <a:p>
                      <a:r>
                        <a:rPr lang="en-GB" sz="700" dirty="0">
                          <a:latin typeface="OpenDyslexic" panose="00000500000000000000" pitchFamily="50" charset="0"/>
                        </a:rPr>
                        <a:t>Human</a:t>
                      </a:r>
                    </a:p>
                    <a:p>
                      <a:r>
                        <a:rPr lang="en-GB" sz="700" dirty="0">
                          <a:latin typeface="OpenDyslexic" panose="00000500000000000000" pitchFamily="50" charset="0"/>
                        </a:rPr>
                        <a:t>Features</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Human features are things made or built by humans like cities, houses, roads, bridges, ports, farms, factories,</a:t>
                      </a:r>
                      <a:endParaRPr lang="en-GB" sz="700" dirty="0">
                        <a:latin typeface="OpenDyslexic" panose="00000500000000000000" pitchFamily="50" charset="0"/>
                      </a:endParaRPr>
                    </a:p>
                  </a:txBody>
                  <a:tcPr/>
                </a:tc>
                <a:extLst>
                  <a:ext uri="{0D108BD9-81ED-4DB2-BD59-A6C34878D82A}">
                    <a16:rowId xmlns:a16="http://schemas.microsoft.com/office/drawing/2014/main" val="10005"/>
                  </a:ext>
                </a:extLst>
              </a:tr>
              <a:tr h="537602">
                <a:tc>
                  <a:txBody>
                    <a:bodyPr/>
                    <a:lstStyle/>
                    <a:p>
                      <a:r>
                        <a:rPr lang="en-GB" sz="700" dirty="0">
                          <a:latin typeface="OpenDyslexic" panose="00000500000000000000" pitchFamily="50" charset="0"/>
                        </a:rPr>
                        <a:t>Physical</a:t>
                      </a:r>
                    </a:p>
                    <a:p>
                      <a:r>
                        <a:rPr lang="en-GB" sz="700" dirty="0">
                          <a:latin typeface="OpenDyslexic" panose="00000500000000000000" pitchFamily="50" charset="0"/>
                        </a:rPr>
                        <a:t>Features</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Physical Features are the natural features on the Earth's surface​</a:t>
                      </a:r>
                      <a:r>
                        <a:rPr lang="en-GB" sz="1200" b="0" i="0" u="none" strike="noStrike" cap="none" dirty="0">
                          <a:solidFill>
                            <a:srgbClr val="000000"/>
                          </a:solidFill>
                          <a:effectLst/>
                          <a:latin typeface="OpenDyslexic" panose="00000500000000000000" pitchFamily="50" charset="0"/>
                          <a:ea typeface="Arial"/>
                          <a:cs typeface="Arial"/>
                          <a:sym typeface="Arial"/>
                        </a:rPr>
                        <a:t>. </a:t>
                      </a:r>
                      <a:endParaRPr lang="en-GB" sz="700" dirty="0">
                        <a:latin typeface="OpenDyslexic" panose="00000500000000000000" pitchFamily="50" charset="0"/>
                      </a:endParaRPr>
                    </a:p>
                  </a:txBody>
                  <a:tcPr/>
                </a:tc>
                <a:extLst>
                  <a:ext uri="{0D108BD9-81ED-4DB2-BD59-A6C34878D82A}">
                    <a16:rowId xmlns:a16="http://schemas.microsoft.com/office/drawing/2014/main" val="10006"/>
                  </a:ext>
                </a:extLst>
              </a:tr>
              <a:tr h="448001">
                <a:tc>
                  <a:txBody>
                    <a:bodyPr/>
                    <a:lstStyle/>
                    <a:p>
                      <a:r>
                        <a:rPr lang="en-GB" sz="700" dirty="0">
                          <a:latin typeface="OpenDyslexic" panose="00000500000000000000" pitchFamily="50" charset="0"/>
                        </a:rPr>
                        <a:t>Culture</a:t>
                      </a:r>
                    </a:p>
                  </a:txBody>
                  <a:tcPr/>
                </a:tc>
                <a:tc>
                  <a:txBody>
                    <a:bodyPr/>
                    <a:lstStyle/>
                    <a:p>
                      <a:r>
                        <a:rPr lang="en-GB" sz="700" b="0" i="0" u="none" strike="noStrike" cap="none" dirty="0">
                          <a:solidFill>
                            <a:srgbClr val="000000"/>
                          </a:solidFill>
                          <a:effectLst/>
                          <a:latin typeface="OpenDyslexic" panose="00000500000000000000" pitchFamily="50" charset="0"/>
                          <a:ea typeface="Arial"/>
                          <a:cs typeface="Arial"/>
                          <a:sym typeface="Arial"/>
                        </a:rPr>
                        <a:t>the ideas, customs, and social behaviour of a particular people or society</a:t>
                      </a:r>
                      <a:endParaRPr lang="en-GB" sz="700" dirty="0">
                        <a:latin typeface="OpenDyslexic" panose="00000500000000000000" pitchFamily="50" charset="0"/>
                      </a:endParaRPr>
                    </a:p>
                  </a:txBody>
                  <a:tcPr/>
                </a:tc>
                <a:extLst>
                  <a:ext uri="{0D108BD9-81ED-4DB2-BD59-A6C34878D82A}">
                    <a16:rowId xmlns:a16="http://schemas.microsoft.com/office/drawing/2014/main" val="10007"/>
                  </a:ext>
                </a:extLst>
              </a:tr>
            </a:tbl>
          </a:graphicData>
        </a:graphic>
      </p:graphicFrame>
      <p:pic>
        <p:nvPicPr>
          <p:cNvPr id="3" name="Picture 2"/>
          <p:cNvPicPr>
            <a:picLocks noChangeAspect="1"/>
          </p:cNvPicPr>
          <p:nvPr/>
        </p:nvPicPr>
        <p:blipFill>
          <a:blip r:embed="rId8"/>
          <a:stretch>
            <a:fillRect/>
          </a:stretch>
        </p:blipFill>
        <p:spPr>
          <a:xfrm>
            <a:off x="237234" y="9176331"/>
            <a:ext cx="1293078" cy="1293078"/>
          </a:xfrm>
          <a:prstGeom prst="rect">
            <a:avLst/>
          </a:prstGeom>
        </p:spPr>
      </p:pic>
      <p:pic>
        <p:nvPicPr>
          <p:cNvPr id="4" name="Picture 3"/>
          <p:cNvPicPr>
            <a:picLocks noChangeAspect="1"/>
          </p:cNvPicPr>
          <p:nvPr/>
        </p:nvPicPr>
        <p:blipFill>
          <a:blip r:embed="rId9"/>
          <a:stretch>
            <a:fillRect/>
          </a:stretch>
        </p:blipFill>
        <p:spPr>
          <a:xfrm>
            <a:off x="288985" y="10698526"/>
            <a:ext cx="1204156" cy="1236526"/>
          </a:xfrm>
          <a:prstGeom prst="rect">
            <a:avLst/>
          </a:prstGeom>
        </p:spPr>
      </p:pic>
      <p:pic>
        <p:nvPicPr>
          <p:cNvPr id="6" name="Picture 5"/>
          <p:cNvPicPr>
            <a:picLocks noChangeAspect="1"/>
          </p:cNvPicPr>
          <p:nvPr/>
        </p:nvPicPr>
        <p:blipFill>
          <a:blip r:embed="rId10"/>
          <a:stretch>
            <a:fillRect/>
          </a:stretch>
        </p:blipFill>
        <p:spPr>
          <a:xfrm>
            <a:off x="1530311" y="1005517"/>
            <a:ext cx="781825" cy="477046"/>
          </a:xfrm>
          <a:prstGeom prst="rect">
            <a:avLst/>
          </a:prstGeom>
        </p:spPr>
      </p:pic>
      <p:pic>
        <p:nvPicPr>
          <p:cNvPr id="8" name="Picture 7"/>
          <p:cNvPicPr>
            <a:picLocks noChangeAspect="1"/>
          </p:cNvPicPr>
          <p:nvPr/>
        </p:nvPicPr>
        <p:blipFill>
          <a:blip r:embed="rId11"/>
          <a:stretch>
            <a:fillRect/>
          </a:stretch>
        </p:blipFill>
        <p:spPr>
          <a:xfrm>
            <a:off x="3869947" y="1005517"/>
            <a:ext cx="497615" cy="406057"/>
          </a:xfrm>
          <a:prstGeom prst="rect">
            <a:avLst/>
          </a:prstGeom>
        </p:spPr>
      </p:pic>
      <p:pic>
        <p:nvPicPr>
          <p:cNvPr id="11" name="Picture 10"/>
          <p:cNvPicPr>
            <a:picLocks noChangeAspect="1"/>
          </p:cNvPicPr>
          <p:nvPr/>
        </p:nvPicPr>
        <p:blipFill>
          <a:blip r:embed="rId12"/>
          <a:stretch>
            <a:fillRect/>
          </a:stretch>
        </p:blipFill>
        <p:spPr>
          <a:xfrm>
            <a:off x="1711528" y="4089565"/>
            <a:ext cx="600608" cy="522359"/>
          </a:xfrm>
          <a:prstGeom prst="rect">
            <a:avLst/>
          </a:prstGeom>
        </p:spPr>
      </p:pic>
      <p:pic>
        <p:nvPicPr>
          <p:cNvPr id="12" name="Picture 11"/>
          <p:cNvPicPr>
            <a:picLocks noChangeAspect="1"/>
          </p:cNvPicPr>
          <p:nvPr/>
        </p:nvPicPr>
        <p:blipFill>
          <a:blip r:embed="rId13"/>
          <a:stretch>
            <a:fillRect/>
          </a:stretch>
        </p:blipFill>
        <p:spPr>
          <a:xfrm>
            <a:off x="3855586" y="4089565"/>
            <a:ext cx="519283" cy="406057"/>
          </a:xfrm>
          <a:prstGeom prst="rect">
            <a:avLst/>
          </a:prstGeom>
        </p:spPr>
      </p:pic>
      <p:pic>
        <p:nvPicPr>
          <p:cNvPr id="13" name="Picture 12"/>
          <p:cNvPicPr>
            <a:picLocks noChangeAspect="1"/>
          </p:cNvPicPr>
          <p:nvPr/>
        </p:nvPicPr>
        <p:blipFill>
          <a:blip r:embed="rId14"/>
          <a:stretch>
            <a:fillRect/>
          </a:stretch>
        </p:blipFill>
        <p:spPr>
          <a:xfrm>
            <a:off x="5734915" y="4112493"/>
            <a:ext cx="708978" cy="553103"/>
          </a:xfrm>
          <a:prstGeom prst="rect">
            <a:avLst/>
          </a:prstGeom>
        </p:spPr>
      </p:pic>
      <p:pic>
        <p:nvPicPr>
          <p:cNvPr id="14" name="Picture 13">
            <a:extLst>
              <a:ext uri="{FF2B5EF4-FFF2-40B4-BE49-F238E27FC236}">
                <a16:creationId xmlns:a16="http://schemas.microsoft.com/office/drawing/2014/main" id="{166BB0ED-659A-497C-B6B7-4B26348FF3AD}"/>
              </a:ext>
            </a:extLst>
          </p:cNvPr>
          <p:cNvPicPr>
            <a:picLocks noChangeAspect="1"/>
          </p:cNvPicPr>
          <p:nvPr/>
        </p:nvPicPr>
        <p:blipFill>
          <a:blip r:embed="rId15"/>
          <a:stretch>
            <a:fillRect/>
          </a:stretch>
        </p:blipFill>
        <p:spPr>
          <a:xfrm>
            <a:off x="4779717" y="3161252"/>
            <a:ext cx="1309687" cy="87153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900</TotalTime>
  <Words>706</Words>
  <Application>Microsoft Office PowerPoint</Application>
  <PresentationFormat>Widescreen</PresentationFormat>
  <Paragraphs>73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Tahoma</vt:lpstr>
      <vt:lpstr>OpenDyslexic</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Merry</dc:creator>
  <cp:lastModifiedBy>L Webster</cp:lastModifiedBy>
  <cp:revision>46</cp:revision>
  <dcterms:created xsi:type="dcterms:W3CDTF">2021-08-20T10:34:00Z</dcterms:created>
  <dcterms:modified xsi:type="dcterms:W3CDTF">2025-04-23T10:00:15Z</dcterms:modified>
</cp:coreProperties>
</file>