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6858000" cy="12192000"/>
  <p:notesSz cx="6858000" cy="9144000"/>
  <p:embeddedFontLst>
    <p:embeddedFont>
      <p:font typeface="Calibri" panose="020F0502020204030204" pitchFamily="34" charset="0"/>
      <p:regular r:id="rId4"/>
      <p:bold r:id="rId5"/>
      <p:italic r:id="rId6"/>
      <p:boldItalic r:id="rId7"/>
    </p:embeddedFont>
    <p:embeddedFont>
      <p:font typeface="Tahoma" panose="020B0604030504040204" pitchFamily="34" charset="0"/>
      <p:regular r:id="rId8"/>
      <p:bold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iVgTTGC7HN1DCzNRexLZOQvdY7z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A976A96-125C-4A93-862C-2D2D4AC65F12}">
  <a:tblStyle styleId="{9A976A96-125C-4A93-862C-2D2D4AC65F12}"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666" y="-40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font" Target="fonts/font4.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font" Target="fonts/font3.fntdata"/><Relationship Id="rId5" Type="http://schemas.openxmlformats.org/officeDocument/2006/relationships/font" Target="fonts/font2.fntdata"/><Relationship Id="rId15" Type="http://schemas.openxmlformats.org/officeDocument/2006/relationships/presProps" Target="presProps.xml"/><Relationship Id="rId4" Type="http://schemas.openxmlformats.org/officeDocument/2006/relationships/font" Target="fonts/font1.fntdata"/><Relationship Id="rId9" Type="http://schemas.openxmlformats.org/officeDocument/2006/relationships/font" Target="fonts/font6.fntdata"/><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69259301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2463800" y="685800"/>
            <a:ext cx="1930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6899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514350" y="1995312"/>
            <a:ext cx="5829300" cy="4244622"/>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857250" y="6403623"/>
            <a:ext cx="5143500" cy="294357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4" name="Google Shape;14;p3"/>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471488" y="649114"/>
            <a:ext cx="5915025" cy="23565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438856" y="4155899"/>
            <a:ext cx="7735712" cy="59150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481057" y="5075811"/>
            <a:ext cx="10332156"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2519318" y="3639917"/>
            <a:ext cx="10332156" cy="43505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471488" y="649114"/>
            <a:ext cx="5915025" cy="23565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471488" y="3245556"/>
            <a:ext cx="5915025" cy="773571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467916" y="3039537"/>
            <a:ext cx="5915025" cy="5071532"/>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467916" y="8159048"/>
            <a:ext cx="5915025" cy="266699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800"/>
              <a:buNone/>
              <a:defRPr sz="1800">
                <a:solidFill>
                  <a:schemeClr val="dk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26" name="Google Shape;26;p5"/>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471488" y="649114"/>
            <a:ext cx="5915025" cy="23565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471488" y="3245556"/>
            <a:ext cx="2914650" cy="773571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3471863" y="3245556"/>
            <a:ext cx="2914650" cy="773571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472381" y="649114"/>
            <a:ext cx="5915025" cy="23565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472381" y="2988734"/>
            <a:ext cx="2901255" cy="146473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39" name="Google Shape;39;p7"/>
          <p:cNvSpPr txBox="1">
            <a:spLocks noGrp="1"/>
          </p:cNvSpPr>
          <p:nvPr>
            <p:ph type="body" idx="2"/>
          </p:nvPr>
        </p:nvSpPr>
        <p:spPr>
          <a:xfrm>
            <a:off x="472381" y="4453467"/>
            <a:ext cx="2901255" cy="655037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3471863" y="2988734"/>
            <a:ext cx="2915543" cy="146473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1" name="Google Shape;41;p7"/>
          <p:cNvSpPr txBox="1">
            <a:spLocks noGrp="1"/>
          </p:cNvSpPr>
          <p:nvPr>
            <p:ph type="body" idx="4"/>
          </p:nvPr>
        </p:nvSpPr>
        <p:spPr>
          <a:xfrm>
            <a:off x="3471863" y="4453467"/>
            <a:ext cx="2915543" cy="655037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471488" y="649114"/>
            <a:ext cx="5915025" cy="23565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472381" y="812800"/>
            <a:ext cx="2211884" cy="28448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2915543" y="1755425"/>
            <a:ext cx="3471863" cy="8664222"/>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57" name="Google Shape;57;p10"/>
          <p:cNvSpPr txBox="1">
            <a:spLocks noGrp="1"/>
          </p:cNvSpPr>
          <p:nvPr>
            <p:ph type="body" idx="2"/>
          </p:nvPr>
        </p:nvSpPr>
        <p:spPr>
          <a:xfrm>
            <a:off x="472381" y="3657600"/>
            <a:ext cx="2211884" cy="677615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58" name="Google Shape;58;p10"/>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472381" y="812800"/>
            <a:ext cx="2211884" cy="28448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2915543" y="1755425"/>
            <a:ext cx="3471863" cy="8664222"/>
          </a:xfrm>
          <a:prstGeom prst="rect">
            <a:avLst/>
          </a:prstGeom>
          <a:noFill/>
          <a:ln>
            <a:noFill/>
          </a:ln>
        </p:spPr>
      </p:sp>
      <p:sp>
        <p:nvSpPr>
          <p:cNvPr id="64" name="Google Shape;64;p11"/>
          <p:cNvSpPr txBox="1">
            <a:spLocks noGrp="1"/>
          </p:cNvSpPr>
          <p:nvPr>
            <p:ph type="body" idx="1"/>
          </p:nvPr>
        </p:nvSpPr>
        <p:spPr>
          <a:xfrm>
            <a:off x="472381" y="3657600"/>
            <a:ext cx="2211884" cy="677615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5" name="Google Shape;65;p11"/>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471488" y="649114"/>
            <a:ext cx="5915025" cy="2356556"/>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471488" y="3245556"/>
            <a:ext cx="5915025" cy="7735712"/>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png"/><Relationship Id="rId3" Type="http://schemas.openxmlformats.org/officeDocument/2006/relationships/hyperlink" Target="https://www.google.com/search?sca_esv=736f619aa13a6f3f&amp;rlz=1C1GCEA_enGB866GB866&amp;q=equidistant&amp;si=AKbGX_okpkrXRdHQwZu4Fe0iRe3uQVInWoMvwGEAd8pXTMdV2kob1lUj_nBJg1PI0xc6fJ6J-TxDgUgOhPsUxJpmX1xjC44e9YuQfqQQkETBHiuSQMA4QBE%3D&amp;expnd=1" TargetMode="External"/><Relationship Id="rId7" Type="http://schemas.openxmlformats.org/officeDocument/2006/relationships/hyperlink" Target="https://www.google.com/search?sca_esv=736f619aa13a6f3f&amp;rlz=1C1GCEA_enGB866GB866&amp;q=expanses&amp;si=AKbGX_q870E3DK3nJ7cu3BOD7pxCZbXTfPe4x0mQLSkCuPemkXGYJOX62wWNHpK6h0hz-AOX1Krp3e4Bwtj-yLIj_6kRr4qNo8oHbV5Xv3LtfsKUX7uS2Es%3D&amp;expnd=1" TargetMode="External"/><Relationship Id="rId12"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google.com/search?sca_esv=736f619aa13a6f3f&amp;rlz=1C1GCEA_enGB866GB866&amp;q=equator&amp;si=AKbGX_r0zqXEeLlZhGfi3fbO0QSWo5nXF9tJkTJZl_MJDcvrmJq_8XmJxSJIf4HY1CvL0w8ZpGHpfuKyoQsM9Bk1ev1cB7iICA%3D%3D&amp;expnd=1" TargetMode="External"/><Relationship Id="rId11" Type="http://schemas.openxmlformats.org/officeDocument/2006/relationships/image" Target="../media/image4.png"/><Relationship Id="rId5" Type="http://schemas.openxmlformats.org/officeDocument/2006/relationships/hyperlink" Target="https://www.google.com/search?sca_esv=736f619aa13a6f3f&amp;rlz=1C1GCEA_enGB866GB866&amp;q=halves&amp;si=AKbGX_qMqBjhUm3ZRWjCp4_5aZjJuRpk_BMF-LvCNFdi3R1-aWAo9q84YRCgLpD9ZcORraFUYktdEgqJMN2YwrraDkHpyfmSIQ%3D%3D&amp;expnd=1" TargetMode="External"/><Relationship Id="rId15" Type="http://schemas.openxmlformats.org/officeDocument/2006/relationships/image" Target="../media/image8.png"/><Relationship Id="rId10" Type="http://schemas.openxmlformats.org/officeDocument/2006/relationships/image" Target="../media/image3.png"/><Relationship Id="rId4" Type="http://schemas.openxmlformats.org/officeDocument/2006/relationships/hyperlink" Target="https://www.google.com/search?sca_esv=736f619aa13a6f3f&amp;rlz=1C1GCEA_enGB866GB866&amp;q=hemispheres&amp;si=AKbGX_okpkrXRdHQwZu4Fe0iRe3uDeqbfPhxeq2lfbPpDeDS6RH6FZXs-FrBtqUbBri-iuihzuNmV0ah9SZL-m7CikMkqNW2_chqqkJzPSO6_1Uo19-TF30%3D&amp;expnd=1" TargetMode="External"/><Relationship Id="rId9" Type="http://schemas.openxmlformats.org/officeDocument/2006/relationships/image" Target="../media/image2.png"/><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111" name="Google Shape;111;p1"/>
          <p:cNvSpPr/>
          <p:nvPr/>
        </p:nvSpPr>
        <p:spPr>
          <a:xfrm>
            <a:off x="288985" y="149761"/>
            <a:ext cx="6280030" cy="586435"/>
          </a:xfrm>
          <a:prstGeom prst="rect">
            <a:avLst/>
          </a:prstGeom>
          <a:solidFill>
            <a:srgbClr val="3F3F3F"/>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algn="ctr"/>
            <a:r>
              <a:rPr lang="en-GB" sz="1800" dirty="0">
                <a:solidFill>
                  <a:schemeClr val="bg1"/>
                </a:solidFill>
              </a:rPr>
              <a:t>Year 4 Africa - How does Kenya compare to the UK?</a:t>
            </a:r>
          </a:p>
        </p:txBody>
      </p:sp>
      <p:sp>
        <p:nvSpPr>
          <p:cNvPr id="120" name="Google Shape;120;p1"/>
          <p:cNvSpPr/>
          <p:nvPr/>
        </p:nvSpPr>
        <p:spPr>
          <a:xfrm>
            <a:off x="237234" y="8497232"/>
            <a:ext cx="1255907" cy="466443"/>
          </a:xfrm>
          <a:prstGeom prst="rect">
            <a:avLst/>
          </a:prstGeom>
          <a:solidFill>
            <a:srgbClr val="3F3F3F"/>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dirty="0">
                <a:solidFill>
                  <a:schemeClr val="lt1"/>
                </a:solidFill>
                <a:latin typeface="Calibri"/>
                <a:ea typeface="Calibri"/>
                <a:cs typeface="Calibri"/>
                <a:sym typeface="Calibri"/>
              </a:rPr>
              <a:t>To find out more</a:t>
            </a:r>
            <a:endParaRPr sz="1800" dirty="0">
              <a:solidFill>
                <a:schemeClr val="lt1"/>
              </a:solidFill>
              <a:latin typeface="Calibri"/>
              <a:ea typeface="Calibri"/>
              <a:cs typeface="Calibri"/>
              <a:sym typeface="Calibri"/>
            </a:endParaRPr>
          </a:p>
        </p:txBody>
      </p:sp>
      <p:sp>
        <p:nvSpPr>
          <p:cNvPr id="121" name="Google Shape;121;p1"/>
          <p:cNvSpPr/>
          <p:nvPr/>
        </p:nvSpPr>
        <p:spPr>
          <a:xfrm rot="16200000">
            <a:off x="1203641" y="10005266"/>
            <a:ext cx="2216989" cy="406057"/>
          </a:xfrm>
          <a:prstGeom prst="rect">
            <a:avLst/>
          </a:prstGeom>
          <a:solidFill>
            <a:srgbClr val="3F3F3F"/>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dirty="0">
                <a:solidFill>
                  <a:schemeClr val="lt1"/>
                </a:solidFill>
                <a:latin typeface="Calibri"/>
                <a:ea typeface="Calibri"/>
                <a:cs typeface="Calibri"/>
                <a:sym typeface="Calibri"/>
              </a:rPr>
              <a:t>Vocabulary</a:t>
            </a:r>
            <a:endParaRPr sz="1800" dirty="0">
              <a:solidFill>
                <a:schemeClr val="lt1"/>
              </a:solidFill>
              <a:latin typeface="Calibri"/>
              <a:ea typeface="Calibri"/>
              <a:cs typeface="Calibri"/>
              <a:sym typeface="Calibri"/>
            </a:endParaRPr>
          </a:p>
        </p:txBody>
      </p:sp>
      <p:sp>
        <p:nvSpPr>
          <p:cNvPr id="123" name="Google Shape;123;p1"/>
          <p:cNvSpPr txBox="1"/>
          <p:nvPr/>
        </p:nvSpPr>
        <p:spPr>
          <a:xfrm rot="21436555" flipV="1">
            <a:off x="63791" y="5705752"/>
            <a:ext cx="2941154"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lt1"/>
                </a:solidFill>
                <a:latin typeface="Calibri"/>
                <a:cs typeface="Calibri"/>
                <a:sym typeface="Calibri"/>
              </a:rPr>
              <a:t>HOW DO WE HELP PREVENT CLIMATE CHNGE?</a:t>
            </a:r>
            <a:endParaRPr sz="1000" dirty="0"/>
          </a:p>
        </p:txBody>
      </p:sp>
      <p:sp>
        <p:nvSpPr>
          <p:cNvPr id="22" name="Rectangle 21">
            <a:extLst>
              <a:ext uri="{FF2B5EF4-FFF2-40B4-BE49-F238E27FC236}">
                <a16:creationId xmlns:a16="http://schemas.microsoft.com/office/drawing/2014/main" id="{874052E2-2684-471F-A2D2-A799DEE5F0C9}"/>
              </a:ext>
            </a:extLst>
          </p:cNvPr>
          <p:cNvSpPr/>
          <p:nvPr/>
        </p:nvSpPr>
        <p:spPr>
          <a:xfrm>
            <a:off x="63791" y="6245168"/>
            <a:ext cx="3429000" cy="415498"/>
          </a:xfrm>
          <a:prstGeom prst="rect">
            <a:avLst/>
          </a:prstGeom>
        </p:spPr>
        <p:txBody>
          <a:bodyPr>
            <a:spAutoFit/>
          </a:bodyPr>
          <a:lstStyle/>
          <a:p>
            <a:pPr lvl="0" algn="ctr"/>
            <a:r>
              <a:rPr lang="en-GB" sz="1050" dirty="0">
                <a:latin typeface="Tahoma" panose="020B0604030504040204" pitchFamily="34" charset="0"/>
                <a:ea typeface="Tahoma" panose="020B0604030504040204" pitchFamily="34" charset="0"/>
                <a:cs typeface="Tahoma" panose="020B0604030504040204" pitchFamily="34" charset="0"/>
              </a:rPr>
              <a:t>. </a:t>
            </a:r>
          </a:p>
          <a:p>
            <a:pPr lvl="0" algn="ctr"/>
            <a:endParaRPr lang="en-GB" sz="105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175042543"/>
              </p:ext>
            </p:extLst>
          </p:nvPr>
        </p:nvGraphicFramePr>
        <p:xfrm>
          <a:off x="360929" y="937785"/>
          <a:ext cx="6270984" cy="7040880"/>
        </p:xfrm>
        <a:graphic>
          <a:graphicData uri="http://schemas.openxmlformats.org/drawingml/2006/table">
            <a:tbl>
              <a:tblPr firstRow="1" bandRow="1">
                <a:tableStyleId>{9A976A96-125C-4A93-862C-2D2D4AC65F12}</a:tableStyleId>
              </a:tblPr>
              <a:tblGrid>
                <a:gridCol w="2065920">
                  <a:extLst>
                    <a:ext uri="{9D8B030D-6E8A-4147-A177-3AD203B41FA5}">
                      <a16:colId xmlns:a16="http://schemas.microsoft.com/office/drawing/2014/main" val="20000"/>
                    </a:ext>
                  </a:extLst>
                </a:gridCol>
                <a:gridCol w="2065920">
                  <a:extLst>
                    <a:ext uri="{9D8B030D-6E8A-4147-A177-3AD203B41FA5}">
                      <a16:colId xmlns:a16="http://schemas.microsoft.com/office/drawing/2014/main" val="20001"/>
                    </a:ext>
                  </a:extLst>
                </a:gridCol>
                <a:gridCol w="2139144">
                  <a:extLst>
                    <a:ext uri="{9D8B030D-6E8A-4147-A177-3AD203B41FA5}">
                      <a16:colId xmlns:a16="http://schemas.microsoft.com/office/drawing/2014/main" val="20002"/>
                    </a:ext>
                  </a:extLst>
                </a:gridCol>
              </a:tblGrid>
              <a:tr h="3079867">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900" dirty="0">
                          <a:latin typeface="OpenDyslexic" panose="00000500000000000000" pitchFamily="50" charset="0"/>
                        </a:rPr>
                        <a:t>Lesson 1</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900" dirty="0">
                        <a:latin typeface="OpenDyslexic" panose="00000500000000000000" pitchFamily="50" charset="0"/>
                      </a:endParaRPr>
                    </a:p>
                    <a:p>
                      <a:pPr lvl="0"/>
                      <a:endParaRPr lang="en-GB" sz="900" b="0" i="0" u="none" strike="noStrike" cap="none" dirty="0">
                        <a:solidFill>
                          <a:srgbClr val="000000"/>
                        </a:solidFill>
                        <a:effectLst/>
                        <a:latin typeface="OpenDyslexic" panose="00000500000000000000" pitchFamily="50" charset="0"/>
                        <a:ea typeface="Arial"/>
                        <a:cs typeface="Arial"/>
                        <a:sym typeface="Arial"/>
                      </a:endParaRPr>
                    </a:p>
                    <a:p>
                      <a:pPr lvl="0"/>
                      <a:endParaRPr lang="en-GB" sz="900" b="0" i="0" u="none" strike="noStrike" cap="none" dirty="0">
                        <a:solidFill>
                          <a:srgbClr val="000000"/>
                        </a:solidFill>
                        <a:effectLst/>
                        <a:latin typeface="OpenDyslexic" panose="00000500000000000000" pitchFamily="50" charset="0"/>
                        <a:ea typeface="Arial"/>
                        <a:cs typeface="Arial"/>
                        <a:sym typeface="Arial"/>
                      </a:endParaRPr>
                    </a:p>
                    <a:p>
                      <a:pPr lvl="0"/>
                      <a:r>
                        <a:rPr lang="en-GB" sz="900" b="0" i="0" u="none" strike="noStrike" cap="none" dirty="0">
                          <a:solidFill>
                            <a:srgbClr val="000000"/>
                          </a:solidFill>
                          <a:effectLst/>
                          <a:latin typeface="OpenDyslexic" panose="00000500000000000000" pitchFamily="50" charset="0"/>
                          <a:ea typeface="Arial"/>
                          <a:cs typeface="Arial"/>
                          <a:sym typeface="Arial"/>
                        </a:rPr>
                        <a:t>There are 7 continents: Asia, Africa, North America, South America, Antarctica, Europe and Oceania.</a:t>
                      </a:r>
                    </a:p>
                    <a:p>
                      <a:pPr lvl="0"/>
                      <a:r>
                        <a:rPr lang="en-GB" sz="900" b="0" i="0" u="none" strike="noStrike" cap="none" dirty="0">
                          <a:solidFill>
                            <a:srgbClr val="000000"/>
                          </a:solidFill>
                          <a:effectLst/>
                          <a:latin typeface="OpenDyslexic" panose="00000500000000000000" pitchFamily="50" charset="0"/>
                          <a:ea typeface="Arial"/>
                          <a:cs typeface="Arial"/>
                          <a:sym typeface="Arial"/>
                        </a:rPr>
                        <a:t>There are 5 oceans: Arctic, Atlantic, Indian, Pacific, and Southern.</a:t>
                      </a:r>
                    </a:p>
                    <a:p>
                      <a:pPr lvl="0"/>
                      <a:r>
                        <a:rPr lang="en-GB" sz="900" b="0" i="0" u="none" strike="noStrike" cap="none" dirty="0">
                          <a:solidFill>
                            <a:srgbClr val="000000"/>
                          </a:solidFill>
                          <a:effectLst/>
                          <a:latin typeface="OpenDyslexic" panose="00000500000000000000" pitchFamily="50" charset="0"/>
                          <a:ea typeface="Arial"/>
                          <a:cs typeface="Arial"/>
                          <a:sym typeface="Arial"/>
                        </a:rPr>
                        <a:t>Africa is in both the northern and southern hemisphere</a:t>
                      </a:r>
                    </a:p>
                    <a:p>
                      <a:r>
                        <a:rPr lang="en-GB" sz="900" b="0" i="0" u="none" strike="noStrike" cap="none" dirty="0">
                          <a:solidFill>
                            <a:srgbClr val="000000"/>
                          </a:solidFill>
                          <a:effectLst/>
                          <a:latin typeface="OpenDyslexic" panose="00000500000000000000" pitchFamily="50" charset="0"/>
                          <a:ea typeface="Arial"/>
                          <a:cs typeface="Arial"/>
                          <a:sym typeface="Arial"/>
                        </a:rPr>
                        <a:t>There are 5 regions in Africa: Northern, Eastern, Western, Southern and Central</a:t>
                      </a:r>
                      <a:endParaRPr lang="en-GB" sz="900" dirty="0">
                        <a:latin typeface="OpenDyslexic" panose="00000500000000000000" pitchFamily="50"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900" dirty="0">
                          <a:latin typeface="OpenDyslexic" panose="00000500000000000000" pitchFamily="50" charset="0"/>
                        </a:rPr>
                        <a:t>          </a:t>
                      </a:r>
                    </a:p>
                    <a:p>
                      <a:pPr marL="171450" marR="0" lvl="0" indent="-1714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endParaRPr lang="en-GB" sz="900" dirty="0">
                        <a:latin typeface="OpenDyslexic" panose="00000500000000000000" pitchFamily="50" charset="0"/>
                      </a:endParaRPr>
                    </a:p>
                  </a:txBody>
                  <a:tcPr/>
                </a:tc>
                <a:tc>
                  <a:txBody>
                    <a:bodyPr/>
                    <a:lstStyle/>
                    <a:p>
                      <a:r>
                        <a:rPr lang="en-GB" sz="900" dirty="0">
                          <a:latin typeface="OpenDyslexic" panose="00000500000000000000" pitchFamily="50" charset="0"/>
                        </a:rPr>
                        <a:t>Lesson</a:t>
                      </a:r>
                      <a:r>
                        <a:rPr lang="en-GB" sz="900" baseline="0" dirty="0">
                          <a:latin typeface="OpenDyslexic" panose="00000500000000000000" pitchFamily="50" charset="0"/>
                        </a:rPr>
                        <a:t> 2</a:t>
                      </a:r>
                    </a:p>
                    <a:p>
                      <a:endParaRPr lang="en-GB" sz="900" baseline="0" dirty="0">
                        <a:latin typeface="OpenDyslexic" panose="00000500000000000000" pitchFamily="50" charset="0"/>
                      </a:endParaRPr>
                    </a:p>
                    <a:p>
                      <a:endParaRPr lang="en-GB" sz="900" baseline="0" dirty="0">
                        <a:latin typeface="OpenDyslexic" panose="00000500000000000000" pitchFamily="50" charset="0"/>
                      </a:endParaRPr>
                    </a:p>
                    <a:p>
                      <a:pPr lvl="0"/>
                      <a:r>
                        <a:rPr lang="en-GB" sz="900" b="0" i="0" u="none" strike="noStrike" cap="none" dirty="0">
                          <a:solidFill>
                            <a:srgbClr val="000000"/>
                          </a:solidFill>
                          <a:effectLst/>
                          <a:latin typeface="OpenDyslexic" panose="00000500000000000000" pitchFamily="50" charset="0"/>
                          <a:ea typeface="Arial"/>
                          <a:cs typeface="Arial"/>
                          <a:sym typeface="Arial"/>
                        </a:rPr>
                        <a:t>Time zones are divided by imaginary lines called meridians which run from the North Pole to the South Pole.</a:t>
                      </a:r>
                    </a:p>
                    <a:p>
                      <a:pPr lvl="0"/>
                      <a:r>
                        <a:rPr lang="en-GB" sz="900" b="0" i="0" u="none" strike="noStrike" cap="none" dirty="0">
                          <a:solidFill>
                            <a:srgbClr val="000000"/>
                          </a:solidFill>
                          <a:effectLst/>
                          <a:latin typeface="OpenDyslexic" panose="00000500000000000000" pitchFamily="50" charset="0"/>
                          <a:ea typeface="Arial"/>
                          <a:cs typeface="Arial"/>
                          <a:sym typeface="Arial"/>
                        </a:rPr>
                        <a:t>There is an imaginary line running through the UK called the Prime Meridian. It runs through a place in London called Greenwich.</a:t>
                      </a:r>
                    </a:p>
                    <a:p>
                      <a:pPr lvl="0"/>
                      <a:r>
                        <a:rPr lang="en-GB" sz="900" b="0" i="0" u="none" strike="noStrike" cap="none" dirty="0">
                          <a:solidFill>
                            <a:srgbClr val="000000"/>
                          </a:solidFill>
                          <a:effectLst/>
                          <a:latin typeface="OpenDyslexic" panose="00000500000000000000" pitchFamily="50" charset="0"/>
                          <a:ea typeface="Arial"/>
                          <a:cs typeface="Arial"/>
                          <a:sym typeface="Arial"/>
                        </a:rPr>
                        <a:t>The Prime Meridian splits the world into eastern and western hemispheres.</a:t>
                      </a:r>
                    </a:p>
                    <a:p>
                      <a:pPr lvl="0"/>
                      <a:r>
                        <a:rPr lang="en-GB" sz="900" b="0" i="0" u="none" strike="noStrike" cap="none" dirty="0">
                          <a:solidFill>
                            <a:srgbClr val="000000"/>
                          </a:solidFill>
                          <a:effectLst/>
                          <a:latin typeface="OpenDyslexic" panose="00000500000000000000" pitchFamily="50" charset="0"/>
                          <a:ea typeface="Arial"/>
                          <a:cs typeface="Arial"/>
                          <a:sym typeface="Arial"/>
                        </a:rPr>
                        <a:t>Time in countries to the east of the Prime Meridian is always in front of that in the UK and west are behind.</a:t>
                      </a:r>
                    </a:p>
                    <a:p>
                      <a:r>
                        <a:rPr lang="en-GB" sz="900" b="0" i="0" u="none" strike="noStrike" cap="none" dirty="0">
                          <a:solidFill>
                            <a:srgbClr val="000000"/>
                          </a:solidFill>
                          <a:effectLst/>
                          <a:latin typeface="OpenDyslexic" panose="00000500000000000000" pitchFamily="50" charset="0"/>
                          <a:ea typeface="Arial"/>
                          <a:cs typeface="Arial"/>
                          <a:sym typeface="Arial"/>
                        </a:rPr>
                        <a:t>There are four time zones in Africa, one being the same as the UK </a:t>
                      </a:r>
                    </a:p>
                  </a:txBody>
                  <a:tcPr/>
                </a:tc>
                <a:tc>
                  <a:txBody>
                    <a:bodyPr/>
                    <a:lstStyle/>
                    <a:p>
                      <a:r>
                        <a:rPr lang="en-GB" sz="900" dirty="0">
                          <a:latin typeface="OpenDyslexic" panose="00000500000000000000" pitchFamily="50" charset="0"/>
                        </a:rPr>
                        <a:t>Lesson 3</a:t>
                      </a:r>
                    </a:p>
                    <a:p>
                      <a:endParaRPr lang="en-GB" sz="900" dirty="0">
                        <a:latin typeface="OpenDyslexic" panose="00000500000000000000" pitchFamily="50" charset="0"/>
                      </a:endParaRPr>
                    </a:p>
                    <a:p>
                      <a:pPr lvl="0"/>
                      <a:r>
                        <a:rPr lang="en-GB" sz="900" b="0" i="0" u="none" strike="noStrike" cap="none" dirty="0">
                          <a:solidFill>
                            <a:srgbClr val="000000"/>
                          </a:solidFill>
                          <a:effectLst/>
                          <a:latin typeface="OpenDyslexic" panose="00000500000000000000" pitchFamily="50" charset="0"/>
                          <a:ea typeface="Arial"/>
                          <a:cs typeface="Arial"/>
                          <a:sym typeface="Arial"/>
                        </a:rPr>
                        <a:t>Kenya is on the Eastern coast of Africa.</a:t>
                      </a:r>
                    </a:p>
                    <a:p>
                      <a:pPr lvl="0"/>
                      <a:r>
                        <a:rPr lang="en-GB" sz="900" b="0" i="0" u="none" strike="noStrike" cap="none" dirty="0">
                          <a:solidFill>
                            <a:srgbClr val="000000"/>
                          </a:solidFill>
                          <a:effectLst/>
                          <a:latin typeface="OpenDyslexic" panose="00000500000000000000" pitchFamily="50" charset="0"/>
                          <a:ea typeface="Arial"/>
                          <a:cs typeface="Arial"/>
                          <a:sym typeface="Arial"/>
                        </a:rPr>
                        <a:t>Kenya is in the Eastern hemisphere.</a:t>
                      </a:r>
                    </a:p>
                    <a:p>
                      <a:pPr lvl="0"/>
                      <a:r>
                        <a:rPr lang="en-GB" sz="900" b="0" i="0" u="none" strike="noStrike" cap="none" dirty="0">
                          <a:solidFill>
                            <a:srgbClr val="000000"/>
                          </a:solidFill>
                          <a:effectLst/>
                          <a:latin typeface="OpenDyslexic" panose="00000500000000000000" pitchFamily="50" charset="0"/>
                          <a:ea typeface="Arial"/>
                          <a:cs typeface="Arial"/>
                          <a:sym typeface="Arial"/>
                        </a:rPr>
                        <a:t>Physical features: Mount Kenya, Mount </a:t>
                      </a:r>
                      <a:r>
                        <a:rPr lang="en-GB" sz="900" b="0" i="0" u="none" strike="noStrike" cap="none" dirty="0" err="1">
                          <a:solidFill>
                            <a:srgbClr val="000000"/>
                          </a:solidFill>
                          <a:effectLst/>
                          <a:latin typeface="OpenDyslexic" panose="00000500000000000000" pitchFamily="50" charset="0"/>
                          <a:ea typeface="Arial"/>
                          <a:cs typeface="Arial"/>
                          <a:sym typeface="Arial"/>
                        </a:rPr>
                        <a:t>Nyiru</a:t>
                      </a:r>
                      <a:r>
                        <a:rPr lang="en-GB" sz="900" b="0" i="0" u="none" strike="noStrike" cap="none" dirty="0">
                          <a:solidFill>
                            <a:srgbClr val="000000"/>
                          </a:solidFill>
                          <a:effectLst/>
                          <a:latin typeface="OpenDyslexic" panose="00000500000000000000" pitchFamily="50" charset="0"/>
                          <a:ea typeface="Arial"/>
                          <a:cs typeface="Arial"/>
                          <a:sym typeface="Arial"/>
                        </a:rPr>
                        <a:t>, River </a:t>
                      </a:r>
                      <a:r>
                        <a:rPr lang="en-GB" sz="900" b="0" i="0" u="none" strike="noStrike" cap="none" dirty="0" err="1">
                          <a:solidFill>
                            <a:srgbClr val="000000"/>
                          </a:solidFill>
                          <a:effectLst/>
                          <a:latin typeface="OpenDyslexic" panose="00000500000000000000" pitchFamily="50" charset="0"/>
                          <a:ea typeface="Arial"/>
                          <a:cs typeface="Arial"/>
                          <a:sym typeface="Arial"/>
                        </a:rPr>
                        <a:t>Galana</a:t>
                      </a:r>
                      <a:r>
                        <a:rPr lang="en-GB" sz="900" b="0" i="0" u="none" strike="noStrike" cap="none" dirty="0">
                          <a:solidFill>
                            <a:srgbClr val="000000"/>
                          </a:solidFill>
                          <a:effectLst/>
                          <a:latin typeface="OpenDyslexic" panose="00000500000000000000" pitchFamily="50" charset="0"/>
                          <a:ea typeface="Arial"/>
                          <a:cs typeface="Arial"/>
                          <a:sym typeface="Arial"/>
                        </a:rPr>
                        <a:t>, River </a:t>
                      </a:r>
                      <a:r>
                        <a:rPr lang="en-GB" sz="900" b="0" i="0" u="none" strike="noStrike" cap="none" dirty="0" err="1">
                          <a:solidFill>
                            <a:srgbClr val="000000"/>
                          </a:solidFill>
                          <a:effectLst/>
                          <a:latin typeface="OpenDyslexic" panose="00000500000000000000" pitchFamily="50" charset="0"/>
                          <a:ea typeface="Arial"/>
                          <a:cs typeface="Arial"/>
                          <a:sym typeface="Arial"/>
                        </a:rPr>
                        <a:t>Turkwel</a:t>
                      </a:r>
                      <a:r>
                        <a:rPr lang="en-GB" sz="900" b="0" i="0" u="none" strike="noStrike" cap="none" dirty="0">
                          <a:solidFill>
                            <a:srgbClr val="000000"/>
                          </a:solidFill>
                          <a:effectLst/>
                          <a:latin typeface="OpenDyslexic" panose="00000500000000000000" pitchFamily="50" charset="0"/>
                          <a:ea typeface="Arial"/>
                          <a:cs typeface="Arial"/>
                          <a:sym typeface="Arial"/>
                        </a:rPr>
                        <a:t>, River </a:t>
                      </a:r>
                      <a:r>
                        <a:rPr lang="en-GB" sz="900" b="0" i="0" u="none" strike="noStrike" cap="none" dirty="0" err="1">
                          <a:solidFill>
                            <a:srgbClr val="000000"/>
                          </a:solidFill>
                          <a:effectLst/>
                          <a:latin typeface="OpenDyslexic" panose="00000500000000000000" pitchFamily="50" charset="0"/>
                          <a:ea typeface="Arial"/>
                          <a:cs typeface="Arial"/>
                          <a:sym typeface="Arial"/>
                        </a:rPr>
                        <a:t>Ewaso</a:t>
                      </a:r>
                      <a:r>
                        <a:rPr lang="en-GB" sz="900" b="0" i="0" u="none" strike="noStrike" cap="none" dirty="0">
                          <a:solidFill>
                            <a:srgbClr val="000000"/>
                          </a:solidFill>
                          <a:effectLst/>
                          <a:latin typeface="OpenDyslexic" panose="00000500000000000000" pitchFamily="50" charset="0"/>
                          <a:ea typeface="Arial"/>
                          <a:cs typeface="Arial"/>
                          <a:sym typeface="Arial"/>
                        </a:rPr>
                        <a:t> </a:t>
                      </a:r>
                      <a:r>
                        <a:rPr lang="en-GB" sz="900" b="0" i="0" u="none" strike="noStrike" cap="none" dirty="0" err="1">
                          <a:solidFill>
                            <a:srgbClr val="000000"/>
                          </a:solidFill>
                          <a:effectLst/>
                          <a:latin typeface="OpenDyslexic" panose="00000500000000000000" pitchFamily="50" charset="0"/>
                          <a:ea typeface="Arial"/>
                          <a:cs typeface="Arial"/>
                          <a:sym typeface="Arial"/>
                        </a:rPr>
                        <a:t>Ngiro</a:t>
                      </a:r>
                      <a:r>
                        <a:rPr lang="en-GB" sz="900" b="0" i="0" u="none" strike="noStrike" cap="none" dirty="0">
                          <a:solidFill>
                            <a:srgbClr val="000000"/>
                          </a:solidFill>
                          <a:effectLst/>
                          <a:latin typeface="OpenDyslexic" panose="00000500000000000000" pitchFamily="50" charset="0"/>
                          <a:ea typeface="Arial"/>
                          <a:cs typeface="Arial"/>
                          <a:sym typeface="Arial"/>
                        </a:rPr>
                        <a:t>, Lake Turkana.</a:t>
                      </a:r>
                    </a:p>
                    <a:p>
                      <a:r>
                        <a:rPr lang="en-GB" sz="900" b="0" i="0" u="none" strike="noStrike" cap="none" dirty="0">
                          <a:solidFill>
                            <a:srgbClr val="000000"/>
                          </a:solidFill>
                          <a:effectLst/>
                          <a:latin typeface="OpenDyslexic" panose="00000500000000000000" pitchFamily="50" charset="0"/>
                          <a:ea typeface="Arial"/>
                          <a:cs typeface="Arial"/>
                          <a:sym typeface="Arial"/>
                        </a:rPr>
                        <a:t>Human features: Nairobi is the capital city of Kenya. Mombasa is Kenya’s biggest coastal city. Land area: 580,370 </a:t>
                      </a:r>
                      <a:r>
                        <a:rPr lang="en-GB" sz="900" b="0" i="0" u="none" strike="noStrike" cap="none" dirty="0" err="1">
                          <a:solidFill>
                            <a:srgbClr val="000000"/>
                          </a:solidFill>
                          <a:effectLst/>
                          <a:latin typeface="OpenDyslexic" panose="00000500000000000000" pitchFamily="50" charset="0"/>
                          <a:ea typeface="Arial"/>
                          <a:cs typeface="Arial"/>
                          <a:sym typeface="Arial"/>
                        </a:rPr>
                        <a:t>SqKM</a:t>
                      </a:r>
                      <a:r>
                        <a:rPr lang="en-GB" sz="900" b="0" i="0" u="none" strike="noStrike" cap="none" dirty="0">
                          <a:solidFill>
                            <a:srgbClr val="000000"/>
                          </a:solidFill>
                          <a:effectLst/>
                          <a:latin typeface="OpenDyslexic" panose="00000500000000000000" pitchFamily="50" charset="0"/>
                          <a:ea typeface="Arial"/>
                          <a:cs typeface="Arial"/>
                          <a:sym typeface="Arial"/>
                        </a:rPr>
                        <a:t>. Population: 36.9 million</a:t>
                      </a:r>
                    </a:p>
                  </a:txBody>
                  <a:tcPr/>
                </a:tc>
                <a:extLst>
                  <a:ext uri="{0D108BD9-81ED-4DB2-BD59-A6C34878D82A}">
                    <a16:rowId xmlns:a16="http://schemas.microsoft.com/office/drawing/2014/main" val="10000"/>
                  </a:ext>
                </a:extLst>
              </a:tr>
              <a:tr h="3059136">
                <a:tc>
                  <a:txBody>
                    <a:bodyPr/>
                    <a:lstStyle/>
                    <a:p>
                      <a:r>
                        <a:rPr lang="en-GB" sz="900" dirty="0">
                          <a:latin typeface="OpenDyslexic" panose="00000500000000000000" pitchFamily="50" charset="0"/>
                        </a:rPr>
                        <a:t>Lesson 4</a:t>
                      </a:r>
                    </a:p>
                    <a:p>
                      <a:endParaRPr lang="en-GB" sz="900" dirty="0">
                        <a:latin typeface="OpenDyslexic" panose="00000500000000000000" pitchFamily="50" charset="0"/>
                      </a:endParaRPr>
                    </a:p>
                    <a:p>
                      <a:pPr lvl="0"/>
                      <a:endParaRPr lang="en-GB" sz="900" b="0" i="0" u="none" strike="noStrike" cap="none" dirty="0">
                        <a:solidFill>
                          <a:srgbClr val="000000"/>
                        </a:solidFill>
                        <a:effectLst/>
                        <a:latin typeface="OpenDyslexic" panose="00000500000000000000" pitchFamily="50" charset="0"/>
                        <a:ea typeface="Arial"/>
                        <a:cs typeface="Arial"/>
                        <a:sym typeface="Arial"/>
                      </a:endParaRPr>
                    </a:p>
                    <a:p>
                      <a:pPr lvl="0"/>
                      <a:endParaRPr lang="en-GB" sz="900" b="0" i="0" u="none" strike="noStrike" cap="none" dirty="0">
                        <a:solidFill>
                          <a:srgbClr val="000000"/>
                        </a:solidFill>
                        <a:effectLst/>
                        <a:latin typeface="OpenDyslexic" panose="00000500000000000000" pitchFamily="50" charset="0"/>
                        <a:ea typeface="Arial"/>
                        <a:cs typeface="Arial"/>
                        <a:sym typeface="Arial"/>
                      </a:endParaRPr>
                    </a:p>
                    <a:p>
                      <a:pPr lvl="0"/>
                      <a:r>
                        <a:rPr lang="en-GB" sz="900" b="0" i="0" u="none" strike="noStrike" cap="none" dirty="0">
                          <a:solidFill>
                            <a:srgbClr val="000000"/>
                          </a:solidFill>
                          <a:effectLst/>
                          <a:latin typeface="OpenDyslexic" panose="00000500000000000000" pitchFamily="50" charset="0"/>
                          <a:ea typeface="Arial"/>
                          <a:cs typeface="Arial"/>
                          <a:sym typeface="Arial"/>
                        </a:rPr>
                        <a:t>Climate is the average weather condition of a place over a long period of time.</a:t>
                      </a:r>
                    </a:p>
                    <a:p>
                      <a:pPr lvl="0"/>
                      <a:r>
                        <a:rPr lang="en-GB" sz="900" b="0" i="0" u="none" strike="noStrike" cap="none" dirty="0">
                          <a:solidFill>
                            <a:srgbClr val="000000"/>
                          </a:solidFill>
                          <a:effectLst/>
                          <a:latin typeface="OpenDyslexic" panose="00000500000000000000" pitchFamily="50" charset="0"/>
                          <a:ea typeface="Arial"/>
                          <a:cs typeface="Arial"/>
                          <a:sym typeface="Arial"/>
                        </a:rPr>
                        <a:t>Places near the equator will have a hotter climate than places near the North and South Poles which will have a colder climate.</a:t>
                      </a:r>
                    </a:p>
                    <a:p>
                      <a:pPr lvl="0"/>
                      <a:r>
                        <a:rPr lang="en-GB" sz="900" b="0" i="0" u="none" strike="noStrike" cap="none" dirty="0">
                          <a:solidFill>
                            <a:srgbClr val="000000"/>
                          </a:solidFill>
                          <a:effectLst/>
                          <a:latin typeface="OpenDyslexic" panose="00000500000000000000" pitchFamily="50" charset="0"/>
                          <a:ea typeface="Arial"/>
                          <a:cs typeface="Arial"/>
                          <a:sym typeface="Arial"/>
                        </a:rPr>
                        <a:t>In Kenya there are no summers or winters there, instead the climate is hot throughout the year. </a:t>
                      </a:r>
                    </a:p>
                    <a:p>
                      <a:pPr lvl="0"/>
                      <a:r>
                        <a:rPr lang="en-GB" sz="900" b="0" i="0" u="none" strike="noStrike" cap="none" dirty="0">
                          <a:solidFill>
                            <a:srgbClr val="000000"/>
                          </a:solidFill>
                          <a:effectLst/>
                          <a:latin typeface="OpenDyslexic" panose="00000500000000000000" pitchFamily="50" charset="0"/>
                          <a:ea typeface="Arial"/>
                          <a:cs typeface="Arial"/>
                          <a:sym typeface="Arial"/>
                        </a:rPr>
                        <a:t>Rainy season - usually fall from April to May</a:t>
                      </a:r>
                    </a:p>
                    <a:p>
                      <a:pPr lvl="0"/>
                      <a:r>
                        <a:rPr lang="en-GB" sz="900" b="0" i="0" u="none" strike="noStrike" cap="none" dirty="0">
                          <a:solidFill>
                            <a:srgbClr val="000000"/>
                          </a:solidFill>
                          <a:effectLst/>
                          <a:latin typeface="OpenDyslexic" panose="00000500000000000000" pitchFamily="50" charset="0"/>
                          <a:ea typeface="Arial"/>
                          <a:cs typeface="Arial"/>
                          <a:sym typeface="Arial"/>
                        </a:rPr>
                        <a:t>Parts of the country are dry and receive very little rain even in the rainy season</a:t>
                      </a:r>
                    </a:p>
                    <a:p>
                      <a:pPr lvl="0"/>
                      <a:r>
                        <a:rPr lang="en-GB" sz="900" b="0" i="0" u="none" strike="noStrike" cap="none" dirty="0">
                          <a:solidFill>
                            <a:srgbClr val="000000"/>
                          </a:solidFill>
                          <a:effectLst/>
                          <a:latin typeface="OpenDyslexic" panose="00000500000000000000" pitchFamily="50" charset="0"/>
                          <a:ea typeface="Arial"/>
                          <a:cs typeface="Arial"/>
                          <a:sym typeface="Arial"/>
                        </a:rPr>
                        <a:t>Most of the country is covered by thorny bushes, which make the environment very hard to live in.</a:t>
                      </a:r>
                      <a:endParaRPr lang="en-GB" sz="900" dirty="0">
                        <a:latin typeface="OpenDyslexic" panose="00000500000000000000" pitchFamily="50" charset="0"/>
                      </a:endParaRPr>
                    </a:p>
                    <a:p>
                      <a:endParaRPr lang="en-GB" sz="900" dirty="0">
                        <a:latin typeface="OpenDyslexic" panose="00000500000000000000" pitchFamily="50" charset="0"/>
                      </a:endParaRPr>
                    </a:p>
                  </a:txBody>
                  <a:tcPr/>
                </a:tc>
                <a:tc>
                  <a:txBody>
                    <a:bodyPr/>
                    <a:lstStyle/>
                    <a:p>
                      <a:r>
                        <a:rPr lang="en-GB" sz="900" dirty="0">
                          <a:latin typeface="OpenDyslexic" panose="00000500000000000000" pitchFamily="50" charset="0"/>
                        </a:rPr>
                        <a:t>Lesson 5</a:t>
                      </a:r>
                    </a:p>
                    <a:p>
                      <a:endParaRPr lang="en-GB" sz="900" dirty="0">
                        <a:latin typeface="OpenDyslexic" panose="00000500000000000000" pitchFamily="50" charset="0"/>
                      </a:endParaRPr>
                    </a:p>
                    <a:p>
                      <a:endParaRPr lang="en-GB" sz="900" dirty="0">
                        <a:latin typeface="OpenDyslexic" panose="00000500000000000000" pitchFamily="50" charset="0"/>
                      </a:endParaRPr>
                    </a:p>
                    <a:p>
                      <a:pPr lvl="0"/>
                      <a:r>
                        <a:rPr lang="en-GB" sz="900" b="0" i="0" u="none" strike="noStrike" cap="none" dirty="0">
                          <a:solidFill>
                            <a:srgbClr val="000000"/>
                          </a:solidFill>
                          <a:effectLst/>
                          <a:latin typeface="OpenDyslexic" panose="00000500000000000000" pitchFamily="50" charset="0"/>
                          <a:ea typeface="Arial"/>
                          <a:cs typeface="Arial"/>
                          <a:sym typeface="Arial"/>
                        </a:rPr>
                        <a:t>The </a:t>
                      </a:r>
                      <a:r>
                        <a:rPr lang="en-GB" sz="900" b="0" i="0" u="none" strike="noStrike" cap="none" dirty="0" err="1">
                          <a:solidFill>
                            <a:srgbClr val="000000"/>
                          </a:solidFill>
                          <a:effectLst/>
                          <a:latin typeface="OpenDyslexic" panose="00000500000000000000" pitchFamily="50" charset="0"/>
                          <a:ea typeface="Arial"/>
                          <a:cs typeface="Arial"/>
                          <a:sym typeface="Arial"/>
                        </a:rPr>
                        <a:t>Maasai</a:t>
                      </a:r>
                      <a:r>
                        <a:rPr lang="en-GB" sz="900" b="0" i="0" u="none" strike="noStrike" cap="none" dirty="0">
                          <a:solidFill>
                            <a:srgbClr val="000000"/>
                          </a:solidFill>
                          <a:effectLst/>
                          <a:latin typeface="OpenDyslexic" panose="00000500000000000000" pitchFamily="50" charset="0"/>
                          <a:ea typeface="Arial"/>
                          <a:cs typeface="Arial"/>
                          <a:sym typeface="Arial"/>
                        </a:rPr>
                        <a:t> are a tribe of people who live in parts of Tanzania and Kenya and are known as tall and fierce warriors.</a:t>
                      </a:r>
                    </a:p>
                    <a:p>
                      <a:pPr lvl="0"/>
                      <a:r>
                        <a:rPr lang="en-GB" sz="900" b="0" i="0" u="none" strike="noStrike" cap="none" dirty="0">
                          <a:solidFill>
                            <a:srgbClr val="000000"/>
                          </a:solidFill>
                          <a:effectLst/>
                          <a:latin typeface="OpenDyslexic" panose="00000500000000000000" pitchFamily="50" charset="0"/>
                          <a:ea typeface="Arial"/>
                          <a:cs typeface="Arial"/>
                          <a:sym typeface="Arial"/>
                        </a:rPr>
                        <a:t>They can be recognised by the special red cloth they wear.</a:t>
                      </a:r>
                    </a:p>
                    <a:p>
                      <a:pPr lvl="0"/>
                      <a:r>
                        <a:rPr lang="en-GB" sz="900" b="0" i="0" u="none" strike="noStrike" cap="none" dirty="0" err="1">
                          <a:solidFill>
                            <a:srgbClr val="000000"/>
                          </a:solidFill>
                          <a:effectLst/>
                          <a:latin typeface="OpenDyslexic" panose="00000500000000000000" pitchFamily="50" charset="0"/>
                          <a:ea typeface="Arial"/>
                          <a:cs typeface="Arial"/>
                          <a:sym typeface="Arial"/>
                        </a:rPr>
                        <a:t>Maasai</a:t>
                      </a:r>
                      <a:r>
                        <a:rPr lang="en-GB" sz="900" b="0" i="0" u="none" strike="noStrike" cap="none" dirty="0">
                          <a:solidFill>
                            <a:srgbClr val="000000"/>
                          </a:solidFill>
                          <a:effectLst/>
                          <a:latin typeface="OpenDyslexic" panose="00000500000000000000" pitchFamily="50" charset="0"/>
                          <a:ea typeface="Arial"/>
                          <a:cs typeface="Arial"/>
                          <a:sym typeface="Arial"/>
                        </a:rPr>
                        <a:t> people live a nomadic life, which means they move from place to place with their animals.</a:t>
                      </a:r>
                    </a:p>
                    <a:p>
                      <a:pPr lvl="0"/>
                      <a:r>
                        <a:rPr lang="en-GB" sz="900" b="0" i="0" u="none" strike="noStrike" cap="none" dirty="0">
                          <a:solidFill>
                            <a:srgbClr val="000000"/>
                          </a:solidFill>
                          <a:effectLst/>
                          <a:latin typeface="OpenDyslexic" panose="00000500000000000000" pitchFamily="50" charset="0"/>
                          <a:ea typeface="Arial"/>
                          <a:cs typeface="Arial"/>
                          <a:sym typeface="Arial"/>
                        </a:rPr>
                        <a:t>They rely on their animals for food They get all the other foods they need by trading (swapping) with other </a:t>
                      </a:r>
                      <a:r>
                        <a:rPr lang="en-GB" sz="900" b="0" i="0" u="none" strike="noStrike" cap="none" dirty="0" err="1">
                          <a:solidFill>
                            <a:srgbClr val="000000"/>
                          </a:solidFill>
                          <a:effectLst/>
                          <a:latin typeface="OpenDyslexic" panose="00000500000000000000" pitchFamily="50" charset="0"/>
                          <a:ea typeface="Arial"/>
                          <a:cs typeface="Arial"/>
                          <a:sym typeface="Arial"/>
                        </a:rPr>
                        <a:t>Maasai</a:t>
                      </a:r>
                      <a:r>
                        <a:rPr lang="en-GB" sz="900" b="0" i="0" u="none" strike="noStrike" cap="none" dirty="0">
                          <a:solidFill>
                            <a:srgbClr val="000000"/>
                          </a:solidFill>
                          <a:effectLst/>
                          <a:latin typeface="OpenDyslexic" panose="00000500000000000000" pitchFamily="50" charset="0"/>
                          <a:ea typeface="Arial"/>
                          <a:cs typeface="Arial"/>
                          <a:sym typeface="Arial"/>
                        </a:rPr>
                        <a:t> people.</a:t>
                      </a:r>
                    </a:p>
                    <a:p>
                      <a:pPr lvl="0"/>
                      <a:r>
                        <a:rPr lang="en-GB" sz="900" b="0" i="0" u="none" strike="noStrike" cap="none" dirty="0" err="1">
                          <a:solidFill>
                            <a:srgbClr val="000000"/>
                          </a:solidFill>
                          <a:effectLst/>
                          <a:latin typeface="OpenDyslexic" panose="00000500000000000000" pitchFamily="50" charset="0"/>
                          <a:ea typeface="Arial"/>
                          <a:cs typeface="Arial"/>
                          <a:sym typeface="Arial"/>
                        </a:rPr>
                        <a:t>Maasai</a:t>
                      </a:r>
                      <a:r>
                        <a:rPr lang="en-GB" sz="900" b="0" i="0" u="none" strike="noStrike" cap="none" dirty="0">
                          <a:solidFill>
                            <a:srgbClr val="000000"/>
                          </a:solidFill>
                          <a:effectLst/>
                          <a:latin typeface="OpenDyslexic" panose="00000500000000000000" pitchFamily="50" charset="0"/>
                          <a:ea typeface="Arial"/>
                          <a:cs typeface="Arial"/>
                          <a:sym typeface="Arial"/>
                        </a:rPr>
                        <a:t> men herd cattle and carry spears to protect their cattle from wild animals such as lions.</a:t>
                      </a:r>
                    </a:p>
                    <a:p>
                      <a:r>
                        <a:rPr lang="en-GB" sz="900" b="0" i="0" u="none" strike="noStrike" cap="none" dirty="0">
                          <a:solidFill>
                            <a:srgbClr val="000000"/>
                          </a:solidFill>
                          <a:effectLst/>
                          <a:latin typeface="OpenDyslexic" panose="00000500000000000000" pitchFamily="50" charset="0"/>
                          <a:ea typeface="Arial"/>
                          <a:cs typeface="Arial"/>
                          <a:sym typeface="Arial"/>
                        </a:rPr>
                        <a:t>The </a:t>
                      </a:r>
                      <a:r>
                        <a:rPr lang="en-GB" sz="900" b="0" i="0" u="none" strike="noStrike" cap="none" dirty="0" err="1">
                          <a:solidFill>
                            <a:srgbClr val="000000"/>
                          </a:solidFill>
                          <a:effectLst/>
                          <a:latin typeface="OpenDyslexic" panose="00000500000000000000" pitchFamily="50" charset="0"/>
                          <a:ea typeface="Arial"/>
                          <a:cs typeface="Arial"/>
                          <a:sym typeface="Arial"/>
                        </a:rPr>
                        <a:t>Maasai</a:t>
                      </a:r>
                      <a:r>
                        <a:rPr lang="en-GB" sz="900" b="0" i="0" u="none" strike="noStrike" cap="none" dirty="0">
                          <a:solidFill>
                            <a:srgbClr val="000000"/>
                          </a:solidFill>
                          <a:effectLst/>
                          <a:latin typeface="OpenDyslexic" panose="00000500000000000000" pitchFamily="50" charset="0"/>
                          <a:ea typeface="Arial"/>
                          <a:cs typeface="Arial"/>
                          <a:sym typeface="Arial"/>
                        </a:rPr>
                        <a:t> women are responsible for cooking, collecting sticks for the fire and building the home</a:t>
                      </a:r>
                      <a:endParaRPr lang="en-GB" sz="900" dirty="0">
                        <a:latin typeface="OpenDyslexic" panose="00000500000000000000" pitchFamily="50" charset="0"/>
                      </a:endParaRPr>
                    </a:p>
                  </a:txBody>
                  <a:tcPr/>
                </a:tc>
                <a:tc>
                  <a:txBody>
                    <a:bodyPr/>
                    <a:lstStyle/>
                    <a:p>
                      <a:r>
                        <a:rPr lang="en-GB" sz="900" dirty="0">
                          <a:latin typeface="OpenDyslexic" panose="00000500000000000000" pitchFamily="50" charset="0"/>
                        </a:rPr>
                        <a:t>Lesson</a:t>
                      </a:r>
                      <a:r>
                        <a:rPr lang="en-GB" sz="900" baseline="0" dirty="0">
                          <a:latin typeface="OpenDyslexic" panose="00000500000000000000" pitchFamily="50" charset="0"/>
                        </a:rPr>
                        <a:t> 6</a:t>
                      </a:r>
                    </a:p>
                    <a:p>
                      <a:endParaRPr lang="en-GB" sz="900" baseline="0" dirty="0">
                        <a:latin typeface="OpenDyslexic" panose="00000500000000000000" pitchFamily="50" charset="0"/>
                      </a:endParaRPr>
                    </a:p>
                    <a:p>
                      <a:endParaRPr lang="en-GB" sz="900" baseline="0" dirty="0">
                        <a:latin typeface="OpenDyslexic" panose="00000500000000000000" pitchFamily="50" charset="0"/>
                      </a:endParaRPr>
                    </a:p>
                    <a:p>
                      <a:pPr lvl="0"/>
                      <a:endParaRPr lang="en-GB" sz="900" b="0" i="0" u="none" strike="noStrike" cap="none" dirty="0">
                        <a:solidFill>
                          <a:srgbClr val="000000"/>
                        </a:solidFill>
                        <a:effectLst/>
                        <a:latin typeface="OpenDyslexic" panose="00000500000000000000" pitchFamily="50" charset="0"/>
                        <a:ea typeface="Arial"/>
                        <a:cs typeface="Arial"/>
                        <a:sym typeface="Arial"/>
                      </a:endParaRPr>
                    </a:p>
                    <a:p>
                      <a:pPr lvl="0"/>
                      <a:endParaRPr lang="en-GB" sz="900" b="0" i="0" u="none" strike="noStrike" cap="none" dirty="0">
                        <a:solidFill>
                          <a:srgbClr val="000000"/>
                        </a:solidFill>
                        <a:effectLst/>
                        <a:latin typeface="OpenDyslexic" panose="00000500000000000000" pitchFamily="50" charset="0"/>
                        <a:ea typeface="Arial"/>
                        <a:cs typeface="Arial"/>
                        <a:sym typeface="Arial"/>
                      </a:endParaRPr>
                    </a:p>
                    <a:p>
                      <a:pPr lvl="0"/>
                      <a:r>
                        <a:rPr lang="en-GB" sz="900" b="0" i="0" u="none" strike="noStrike" cap="none" dirty="0">
                          <a:solidFill>
                            <a:srgbClr val="000000"/>
                          </a:solidFill>
                          <a:effectLst/>
                          <a:latin typeface="OpenDyslexic" panose="00000500000000000000" pitchFamily="50" charset="0"/>
                          <a:ea typeface="Arial"/>
                          <a:cs typeface="Arial"/>
                          <a:sym typeface="Arial"/>
                        </a:rPr>
                        <a:t>Their grazing ranges have been reduced, so they have had to resort to other ways of earning money such as performing for tourists or selling souvenirs to tourists. Abandoning their nomadic ways.</a:t>
                      </a:r>
                    </a:p>
                    <a:p>
                      <a:pPr lvl="0"/>
                      <a:endParaRPr lang="en-GB" sz="900" b="0" i="0" u="none" strike="noStrike" cap="none" dirty="0">
                        <a:solidFill>
                          <a:srgbClr val="000000"/>
                        </a:solidFill>
                        <a:effectLst/>
                        <a:latin typeface="OpenDyslexic" panose="00000500000000000000" pitchFamily="50" charset="0"/>
                        <a:ea typeface="Arial"/>
                        <a:cs typeface="Arial"/>
                        <a:sym typeface="Arial"/>
                      </a:endParaRPr>
                    </a:p>
                    <a:p>
                      <a:r>
                        <a:rPr lang="en-GB" sz="900" b="0" i="0" u="none" strike="noStrike" cap="none" dirty="0">
                          <a:solidFill>
                            <a:srgbClr val="000000"/>
                          </a:solidFill>
                          <a:effectLst/>
                          <a:latin typeface="OpenDyslexic" panose="00000500000000000000" pitchFamily="50" charset="0"/>
                          <a:ea typeface="Arial"/>
                          <a:cs typeface="Arial"/>
                          <a:sym typeface="Arial"/>
                        </a:rPr>
                        <a:t>The </a:t>
                      </a:r>
                      <a:r>
                        <a:rPr lang="en-GB" sz="900" b="0" i="0" u="none" strike="noStrike" cap="none" dirty="0" err="1">
                          <a:solidFill>
                            <a:srgbClr val="000000"/>
                          </a:solidFill>
                          <a:effectLst/>
                          <a:latin typeface="OpenDyslexic" panose="00000500000000000000" pitchFamily="50" charset="0"/>
                          <a:ea typeface="Arial"/>
                          <a:cs typeface="Arial"/>
                          <a:sym typeface="Arial"/>
                        </a:rPr>
                        <a:t>Maasai</a:t>
                      </a:r>
                      <a:r>
                        <a:rPr lang="en-GB" sz="900" b="0" i="0" u="none" strike="noStrike" cap="none" dirty="0">
                          <a:solidFill>
                            <a:srgbClr val="000000"/>
                          </a:solidFill>
                          <a:effectLst/>
                          <a:latin typeface="OpenDyslexic" panose="00000500000000000000" pitchFamily="50" charset="0"/>
                          <a:ea typeface="Arial"/>
                          <a:cs typeface="Arial"/>
                          <a:sym typeface="Arial"/>
                        </a:rPr>
                        <a:t> entertain the tourists by doing traditional dance performances for them and selling souvenirs. In the past the </a:t>
                      </a:r>
                      <a:r>
                        <a:rPr lang="en-GB" sz="900" b="0" i="0" u="none" strike="noStrike" cap="none" dirty="0" err="1">
                          <a:solidFill>
                            <a:srgbClr val="000000"/>
                          </a:solidFill>
                          <a:effectLst/>
                          <a:latin typeface="OpenDyslexic" panose="00000500000000000000" pitchFamily="50" charset="0"/>
                          <a:ea typeface="Arial"/>
                          <a:cs typeface="Arial"/>
                          <a:sym typeface="Arial"/>
                        </a:rPr>
                        <a:t>Maasai</a:t>
                      </a:r>
                      <a:r>
                        <a:rPr lang="en-GB" sz="900" b="0" i="0" u="none" strike="noStrike" cap="none" dirty="0">
                          <a:solidFill>
                            <a:srgbClr val="000000"/>
                          </a:solidFill>
                          <a:effectLst/>
                          <a:latin typeface="OpenDyslexic" panose="00000500000000000000" pitchFamily="50" charset="0"/>
                          <a:ea typeface="Arial"/>
                          <a:cs typeface="Arial"/>
                          <a:sym typeface="Arial"/>
                        </a:rPr>
                        <a:t> would not perform just to entertain and would only trade with other </a:t>
                      </a:r>
                      <a:r>
                        <a:rPr lang="en-GB" sz="900" b="0" i="0" u="none" strike="noStrike" cap="none" dirty="0" err="1">
                          <a:solidFill>
                            <a:srgbClr val="000000"/>
                          </a:solidFill>
                          <a:effectLst/>
                          <a:latin typeface="OpenDyslexic" panose="00000500000000000000" pitchFamily="50" charset="0"/>
                          <a:ea typeface="Arial"/>
                          <a:cs typeface="Arial"/>
                          <a:sym typeface="Arial"/>
                        </a:rPr>
                        <a:t>Maasai</a:t>
                      </a:r>
                      <a:r>
                        <a:rPr lang="en-GB" sz="900" b="0" i="0" u="none" strike="noStrike" cap="none" dirty="0">
                          <a:solidFill>
                            <a:srgbClr val="000000"/>
                          </a:solidFill>
                          <a:effectLst/>
                          <a:latin typeface="OpenDyslexic" panose="00000500000000000000" pitchFamily="50" charset="0"/>
                          <a:ea typeface="Arial"/>
                          <a:cs typeface="Arial"/>
                          <a:sym typeface="Arial"/>
                        </a:rPr>
                        <a:t> for the things they needed.</a:t>
                      </a:r>
                      <a:endParaRPr lang="en-GB" sz="900" baseline="0" dirty="0">
                        <a:latin typeface="OpenDyslexic" panose="00000500000000000000" pitchFamily="50" charset="0"/>
                      </a:endParaRPr>
                    </a:p>
                    <a:p>
                      <a:pPr marL="0" indent="0">
                        <a:buFont typeface="Arial" panose="020B0604020202020204" pitchFamily="34" charset="0"/>
                        <a:buNone/>
                      </a:pPr>
                      <a:endParaRPr lang="en-GB" sz="900" baseline="0" dirty="0">
                        <a:latin typeface="OpenDyslexic" panose="00000500000000000000" pitchFamily="50" charset="0"/>
                      </a:endParaRPr>
                    </a:p>
                  </a:txBody>
                  <a:tcPr/>
                </a:tc>
                <a:extLst>
                  <a:ext uri="{0D108BD9-81ED-4DB2-BD59-A6C34878D82A}">
                    <a16:rowId xmlns:a16="http://schemas.microsoft.com/office/drawing/2014/main" val="1000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72440270"/>
              </p:ext>
            </p:extLst>
          </p:nvPr>
        </p:nvGraphicFramePr>
        <p:xfrm>
          <a:off x="2804159" y="8116734"/>
          <a:ext cx="3827753" cy="3982091"/>
        </p:xfrm>
        <a:graphic>
          <a:graphicData uri="http://schemas.openxmlformats.org/drawingml/2006/table">
            <a:tbl>
              <a:tblPr firstRow="1" bandRow="1">
                <a:tableStyleId>{9A976A96-125C-4A93-862C-2D2D4AC65F12}</a:tableStyleId>
              </a:tblPr>
              <a:tblGrid>
                <a:gridCol w="822961">
                  <a:extLst>
                    <a:ext uri="{9D8B030D-6E8A-4147-A177-3AD203B41FA5}">
                      <a16:colId xmlns:a16="http://schemas.microsoft.com/office/drawing/2014/main" val="20000"/>
                    </a:ext>
                  </a:extLst>
                </a:gridCol>
                <a:gridCol w="3004792">
                  <a:extLst>
                    <a:ext uri="{9D8B030D-6E8A-4147-A177-3AD203B41FA5}">
                      <a16:colId xmlns:a16="http://schemas.microsoft.com/office/drawing/2014/main" val="20001"/>
                    </a:ext>
                  </a:extLst>
                </a:gridCol>
              </a:tblGrid>
              <a:tr h="0">
                <a:tc>
                  <a:txBody>
                    <a:bodyPr/>
                    <a:lstStyle/>
                    <a:p>
                      <a:r>
                        <a:rPr lang="en-GB" sz="700" dirty="0">
                          <a:latin typeface="OpenDyslexic" panose="00000500000000000000" pitchFamily="50" charset="0"/>
                        </a:rPr>
                        <a:t>Equator</a:t>
                      </a:r>
                    </a:p>
                  </a:txBody>
                  <a:tcPr/>
                </a:tc>
                <a:tc>
                  <a:txBody>
                    <a:bodyPr/>
                    <a:lstStyle/>
                    <a:p>
                      <a:r>
                        <a:rPr lang="en-GB" sz="700" b="0" i="0" u="none" strike="noStrike" cap="none" dirty="0">
                          <a:solidFill>
                            <a:srgbClr val="000000"/>
                          </a:solidFill>
                          <a:effectLst/>
                          <a:latin typeface="OpenDyslexic" panose="00000500000000000000" pitchFamily="50" charset="0"/>
                          <a:ea typeface="Arial"/>
                          <a:cs typeface="Arial"/>
                          <a:sym typeface="Arial"/>
                        </a:rPr>
                        <a:t>a line notionally drawn on the earth </a:t>
                      </a:r>
                      <a:r>
                        <a:rPr lang="en-GB" sz="700" b="0" i="0" u="none" strike="noStrike" cap="none" dirty="0">
                          <a:solidFill>
                            <a:srgbClr val="000000"/>
                          </a:solidFill>
                          <a:effectLst/>
                          <a:latin typeface="OpenDyslexic" panose="00000500000000000000" pitchFamily="50" charset="0"/>
                          <a:ea typeface="Arial"/>
                          <a:cs typeface="Arial"/>
                          <a:sym typeface="Arial"/>
                          <a:hlinkClick r:id="rId3"/>
                        </a:rPr>
                        <a:t>equidistant</a:t>
                      </a:r>
                      <a:r>
                        <a:rPr lang="en-GB" sz="700" b="0" i="0" u="none" strike="noStrike" cap="none" dirty="0">
                          <a:solidFill>
                            <a:srgbClr val="000000"/>
                          </a:solidFill>
                          <a:effectLst/>
                          <a:latin typeface="OpenDyslexic" panose="00000500000000000000" pitchFamily="50" charset="0"/>
                          <a:ea typeface="Arial"/>
                          <a:cs typeface="Arial"/>
                          <a:sym typeface="Arial"/>
                        </a:rPr>
                        <a:t> from the poles, dividing the earth</a:t>
                      </a:r>
                      <a:r>
                        <a:rPr lang="en-GB" sz="700" b="0" i="0" u="none" strike="noStrike" cap="none" baseline="0" dirty="0">
                          <a:solidFill>
                            <a:srgbClr val="000000"/>
                          </a:solidFill>
                          <a:effectLst/>
                          <a:latin typeface="OpenDyslexic" panose="00000500000000000000" pitchFamily="50" charset="0"/>
                          <a:ea typeface="Arial"/>
                          <a:cs typeface="Arial"/>
                          <a:sym typeface="Arial"/>
                        </a:rPr>
                        <a:t> into northern and southern</a:t>
                      </a:r>
                      <a:r>
                        <a:rPr lang="en-GB" sz="700" b="0" i="0" u="none" strike="noStrike" cap="none" dirty="0">
                          <a:solidFill>
                            <a:srgbClr val="000000"/>
                          </a:solidFill>
                          <a:effectLst/>
                          <a:latin typeface="OpenDyslexic" panose="00000500000000000000" pitchFamily="50" charset="0"/>
                          <a:ea typeface="Arial"/>
                          <a:cs typeface="Arial"/>
                          <a:sym typeface="Arial"/>
                        </a:rPr>
                        <a:t> </a:t>
                      </a:r>
                      <a:r>
                        <a:rPr lang="en-GB" sz="700" b="0" i="0" u="none" strike="noStrike" cap="none" dirty="0" err="1">
                          <a:solidFill>
                            <a:srgbClr val="000000"/>
                          </a:solidFill>
                          <a:effectLst/>
                          <a:latin typeface="OpenDyslexic" panose="00000500000000000000" pitchFamily="50" charset="0"/>
                          <a:ea typeface="Arial"/>
                          <a:cs typeface="Arial"/>
                          <a:sym typeface="Arial"/>
                        </a:rPr>
                        <a:t>southern</a:t>
                      </a:r>
                      <a:r>
                        <a:rPr lang="en-GB" sz="700" b="0" i="0" u="none" strike="noStrike" cap="none" dirty="0">
                          <a:solidFill>
                            <a:srgbClr val="000000"/>
                          </a:solidFill>
                          <a:effectLst/>
                          <a:latin typeface="OpenDyslexic" panose="00000500000000000000" pitchFamily="50" charset="0"/>
                          <a:ea typeface="Arial"/>
                          <a:cs typeface="Arial"/>
                          <a:sym typeface="Arial"/>
                        </a:rPr>
                        <a:t> </a:t>
                      </a:r>
                      <a:r>
                        <a:rPr lang="en-GB" sz="700" b="0" i="0" u="none" strike="noStrike" cap="none" dirty="0">
                          <a:solidFill>
                            <a:srgbClr val="000000"/>
                          </a:solidFill>
                          <a:effectLst/>
                          <a:latin typeface="OpenDyslexic" panose="00000500000000000000" pitchFamily="50" charset="0"/>
                          <a:ea typeface="Arial"/>
                          <a:cs typeface="Arial"/>
                          <a:sym typeface="Arial"/>
                          <a:hlinkClick r:id="rId4"/>
                        </a:rPr>
                        <a:t>hemispheres</a:t>
                      </a:r>
                      <a:r>
                        <a:rPr lang="en-GB" sz="1200" b="0" i="0" u="none" strike="noStrike" cap="none" dirty="0">
                          <a:solidFill>
                            <a:srgbClr val="000000"/>
                          </a:solidFill>
                          <a:effectLst/>
                          <a:latin typeface="OpenDyslexic" panose="00000500000000000000" pitchFamily="50" charset="0"/>
                          <a:ea typeface="Arial"/>
                          <a:cs typeface="Arial"/>
                          <a:sym typeface="Arial"/>
                        </a:rPr>
                        <a:t> </a:t>
                      </a:r>
                      <a:endParaRPr lang="en-GB" sz="700" dirty="0">
                        <a:latin typeface="OpenDyslexic" panose="00000500000000000000" pitchFamily="50" charset="0"/>
                      </a:endParaRPr>
                    </a:p>
                  </a:txBody>
                  <a:tcPr/>
                </a:tc>
                <a:extLst>
                  <a:ext uri="{0D108BD9-81ED-4DB2-BD59-A6C34878D82A}">
                    <a16:rowId xmlns:a16="http://schemas.microsoft.com/office/drawing/2014/main" val="10000"/>
                  </a:ext>
                </a:extLst>
              </a:tr>
              <a:tr h="567468">
                <a:tc>
                  <a:txBody>
                    <a:bodyPr/>
                    <a:lstStyle/>
                    <a:p>
                      <a:r>
                        <a:rPr lang="en-GB" sz="700" dirty="0">
                          <a:latin typeface="OpenDyslexic" panose="00000500000000000000" pitchFamily="50" charset="0"/>
                        </a:rPr>
                        <a:t>Hemisphere</a:t>
                      </a:r>
                    </a:p>
                  </a:txBody>
                  <a:tcPr/>
                </a:tc>
                <a:tc>
                  <a:txBody>
                    <a:bodyPr/>
                    <a:lstStyle/>
                    <a:p>
                      <a:r>
                        <a:rPr lang="en-GB" sz="700" b="0" i="0" u="none" strike="noStrike" cap="none" dirty="0">
                          <a:solidFill>
                            <a:srgbClr val="000000"/>
                          </a:solidFill>
                          <a:effectLst/>
                          <a:latin typeface="OpenDyslexic" panose="00000500000000000000" pitchFamily="50" charset="0"/>
                          <a:ea typeface="Arial"/>
                          <a:cs typeface="Arial"/>
                          <a:sym typeface="Arial"/>
                        </a:rPr>
                        <a:t>a half of the earth, usually as divided into northern and southern </a:t>
                      </a:r>
                      <a:r>
                        <a:rPr lang="en-GB" sz="700" b="0" i="0" u="none" strike="noStrike" cap="none" dirty="0">
                          <a:solidFill>
                            <a:srgbClr val="000000"/>
                          </a:solidFill>
                          <a:effectLst/>
                          <a:latin typeface="OpenDyslexic" panose="00000500000000000000" pitchFamily="50" charset="0"/>
                          <a:ea typeface="Arial"/>
                          <a:cs typeface="Arial"/>
                          <a:sym typeface="Arial"/>
                          <a:hlinkClick r:id="rId5"/>
                        </a:rPr>
                        <a:t>halves</a:t>
                      </a:r>
                      <a:r>
                        <a:rPr lang="en-GB" sz="700" b="0" i="0" u="none" strike="noStrike" cap="none" dirty="0">
                          <a:solidFill>
                            <a:srgbClr val="000000"/>
                          </a:solidFill>
                          <a:effectLst/>
                          <a:latin typeface="OpenDyslexic" panose="00000500000000000000" pitchFamily="50" charset="0"/>
                          <a:ea typeface="Arial"/>
                          <a:cs typeface="Arial"/>
                          <a:sym typeface="Arial"/>
                        </a:rPr>
                        <a:t> by the </a:t>
                      </a:r>
                      <a:r>
                        <a:rPr lang="en-GB" sz="700" b="0" i="0" u="none" strike="noStrike" cap="none" dirty="0">
                          <a:solidFill>
                            <a:srgbClr val="000000"/>
                          </a:solidFill>
                          <a:effectLst/>
                          <a:latin typeface="OpenDyslexic" panose="00000500000000000000" pitchFamily="50" charset="0"/>
                          <a:ea typeface="Arial"/>
                          <a:cs typeface="Arial"/>
                          <a:sym typeface="Arial"/>
                          <a:hlinkClick r:id="rId6"/>
                        </a:rPr>
                        <a:t>equator</a:t>
                      </a:r>
                      <a:endParaRPr lang="en-GB" sz="700" dirty="0">
                        <a:latin typeface="OpenDyslexic" panose="00000500000000000000" pitchFamily="50" charset="0"/>
                      </a:endParaRPr>
                    </a:p>
                  </a:txBody>
                  <a:tcPr/>
                </a:tc>
                <a:extLst>
                  <a:ext uri="{0D108BD9-81ED-4DB2-BD59-A6C34878D82A}">
                    <a16:rowId xmlns:a16="http://schemas.microsoft.com/office/drawing/2014/main" val="10001"/>
                  </a:ext>
                </a:extLst>
              </a:tr>
              <a:tr h="418135">
                <a:tc>
                  <a:txBody>
                    <a:bodyPr/>
                    <a:lstStyle/>
                    <a:p>
                      <a:r>
                        <a:rPr lang="en-GB" sz="700" dirty="0">
                          <a:latin typeface="OpenDyslexic" panose="00000500000000000000" pitchFamily="50" charset="0"/>
                        </a:rPr>
                        <a:t>Continent</a:t>
                      </a:r>
                    </a:p>
                  </a:txBody>
                  <a:tcPr/>
                </a:tc>
                <a:tc>
                  <a:txBody>
                    <a:bodyPr/>
                    <a:lstStyle/>
                    <a:p>
                      <a:r>
                        <a:rPr lang="en-GB" sz="700" b="0" i="0" u="none" strike="noStrike" cap="none" dirty="0">
                          <a:solidFill>
                            <a:srgbClr val="000000"/>
                          </a:solidFill>
                          <a:effectLst/>
                          <a:latin typeface="OpenDyslexic" panose="00000500000000000000" pitchFamily="50" charset="0"/>
                          <a:ea typeface="Arial"/>
                          <a:cs typeface="Arial"/>
                          <a:sym typeface="Arial"/>
                        </a:rPr>
                        <a:t>any of the world's main continuous </a:t>
                      </a:r>
                      <a:r>
                        <a:rPr lang="en-GB" sz="700" b="0" i="0" u="none" strike="noStrike" cap="none" dirty="0">
                          <a:solidFill>
                            <a:srgbClr val="000000"/>
                          </a:solidFill>
                          <a:effectLst/>
                          <a:latin typeface="OpenDyslexic" panose="00000500000000000000" pitchFamily="50" charset="0"/>
                          <a:ea typeface="Arial"/>
                          <a:cs typeface="Arial"/>
                          <a:sym typeface="Arial"/>
                          <a:hlinkClick r:id="rId7"/>
                        </a:rPr>
                        <a:t>expanses</a:t>
                      </a:r>
                      <a:r>
                        <a:rPr lang="en-GB" sz="700" b="0" i="0" u="none" strike="noStrike" cap="none" dirty="0">
                          <a:solidFill>
                            <a:srgbClr val="000000"/>
                          </a:solidFill>
                          <a:effectLst/>
                          <a:latin typeface="OpenDyslexic" panose="00000500000000000000" pitchFamily="50" charset="0"/>
                          <a:ea typeface="Arial"/>
                          <a:cs typeface="Arial"/>
                          <a:sym typeface="Arial"/>
                        </a:rPr>
                        <a:t> of land</a:t>
                      </a:r>
                      <a:r>
                        <a:rPr lang="en-GB" sz="1200" b="0" i="0" u="none" strike="noStrike" cap="none" dirty="0">
                          <a:solidFill>
                            <a:srgbClr val="000000"/>
                          </a:solidFill>
                          <a:effectLst/>
                          <a:latin typeface="OpenDyslexic" panose="00000500000000000000" pitchFamily="50" charset="0"/>
                          <a:ea typeface="Arial"/>
                          <a:cs typeface="Arial"/>
                          <a:sym typeface="Arial"/>
                        </a:rPr>
                        <a:t> </a:t>
                      </a:r>
                      <a:endParaRPr lang="en-GB" sz="700" b="0" dirty="0">
                        <a:latin typeface="OpenDyslexic" panose="00000500000000000000" pitchFamily="50" charset="0"/>
                      </a:endParaRPr>
                    </a:p>
                  </a:txBody>
                  <a:tcPr/>
                </a:tc>
                <a:extLst>
                  <a:ext uri="{0D108BD9-81ED-4DB2-BD59-A6C34878D82A}">
                    <a16:rowId xmlns:a16="http://schemas.microsoft.com/office/drawing/2014/main" val="10002"/>
                  </a:ext>
                </a:extLst>
              </a:tr>
              <a:tr h="537602">
                <a:tc>
                  <a:txBody>
                    <a:bodyPr/>
                    <a:lstStyle/>
                    <a:p>
                      <a:r>
                        <a:rPr lang="en-GB" sz="700" dirty="0">
                          <a:latin typeface="OpenDyslexic" panose="00000500000000000000" pitchFamily="50" charset="0"/>
                        </a:rPr>
                        <a:t>Indigenous</a:t>
                      </a:r>
                    </a:p>
                  </a:txBody>
                  <a:tcPr/>
                </a:tc>
                <a:tc>
                  <a:txBody>
                    <a:bodyPr/>
                    <a:lstStyle/>
                    <a:p>
                      <a:pPr algn="l"/>
                      <a:r>
                        <a:rPr lang="en-GB" sz="1200" b="0" i="0" u="none" strike="noStrike" cap="none" dirty="0">
                          <a:solidFill>
                            <a:srgbClr val="000000"/>
                          </a:solidFill>
                          <a:effectLst/>
                          <a:latin typeface="OpenDyslexic" panose="00000500000000000000" pitchFamily="50" charset="0"/>
                          <a:ea typeface="Arial"/>
                          <a:cs typeface="Arial"/>
                          <a:sym typeface="Arial"/>
                        </a:rPr>
                        <a:t> </a:t>
                      </a:r>
                      <a:r>
                        <a:rPr lang="en-GB" sz="700" b="0" i="0" u="none" strike="noStrike" cap="none" dirty="0">
                          <a:solidFill>
                            <a:srgbClr val="000000"/>
                          </a:solidFill>
                          <a:effectLst/>
                          <a:latin typeface="OpenDyslexic" panose="00000500000000000000" pitchFamily="50" charset="0"/>
                          <a:ea typeface="Arial"/>
                          <a:cs typeface="Arial"/>
                          <a:sym typeface="Arial"/>
                        </a:rPr>
                        <a:t>being a people who are the original, earliest known inhabitants of a region</a:t>
                      </a:r>
                      <a:endParaRPr lang="en-GB" sz="700" dirty="0">
                        <a:latin typeface="OpenDyslexic" panose="00000500000000000000" pitchFamily="50" charset="0"/>
                      </a:endParaRPr>
                    </a:p>
                  </a:txBody>
                  <a:tcPr/>
                </a:tc>
                <a:extLst>
                  <a:ext uri="{0D108BD9-81ED-4DB2-BD59-A6C34878D82A}">
                    <a16:rowId xmlns:a16="http://schemas.microsoft.com/office/drawing/2014/main" val="10003"/>
                  </a:ext>
                </a:extLst>
              </a:tr>
              <a:tr h="418135">
                <a:tc>
                  <a:txBody>
                    <a:bodyPr/>
                    <a:lstStyle/>
                    <a:p>
                      <a:r>
                        <a:rPr lang="en-GB" sz="700" dirty="0">
                          <a:latin typeface="OpenDyslexic" panose="00000500000000000000" pitchFamily="50" charset="0"/>
                        </a:rPr>
                        <a:t>Nomadic</a:t>
                      </a:r>
                    </a:p>
                  </a:txBody>
                  <a:tcPr/>
                </a:tc>
                <a:tc>
                  <a:txBody>
                    <a:bodyPr/>
                    <a:lstStyle/>
                    <a:p>
                      <a:r>
                        <a:rPr lang="en-GB" sz="700" b="0" i="0" u="none" strike="noStrike" cap="none" dirty="0">
                          <a:solidFill>
                            <a:srgbClr val="000000"/>
                          </a:solidFill>
                          <a:effectLst/>
                          <a:latin typeface="OpenDyslexic" panose="00000500000000000000" pitchFamily="50" charset="0"/>
                          <a:ea typeface="Arial"/>
                          <a:cs typeface="Arial"/>
                          <a:sym typeface="Arial"/>
                        </a:rPr>
                        <a:t>someone who lives by traveling from place to place.</a:t>
                      </a:r>
                      <a:r>
                        <a:rPr lang="en-GB" sz="1200" b="0" i="0" u="none" strike="noStrike" cap="none" dirty="0">
                          <a:solidFill>
                            <a:srgbClr val="000000"/>
                          </a:solidFill>
                          <a:effectLst/>
                          <a:latin typeface="OpenDyslexic" panose="00000500000000000000" pitchFamily="50" charset="0"/>
                          <a:ea typeface="Arial"/>
                          <a:cs typeface="Arial"/>
                          <a:sym typeface="Arial"/>
                        </a:rPr>
                        <a:t> </a:t>
                      </a:r>
                      <a:endParaRPr lang="en-GB" sz="700" b="0" dirty="0">
                        <a:latin typeface="OpenDyslexic" panose="00000500000000000000" pitchFamily="50" charset="0"/>
                      </a:endParaRPr>
                    </a:p>
                  </a:txBody>
                  <a:tcPr/>
                </a:tc>
                <a:extLst>
                  <a:ext uri="{0D108BD9-81ED-4DB2-BD59-A6C34878D82A}">
                    <a16:rowId xmlns:a16="http://schemas.microsoft.com/office/drawing/2014/main" val="10004"/>
                  </a:ext>
                </a:extLst>
              </a:tr>
              <a:tr h="567468">
                <a:tc>
                  <a:txBody>
                    <a:bodyPr/>
                    <a:lstStyle/>
                    <a:p>
                      <a:r>
                        <a:rPr lang="en-GB" sz="700" dirty="0">
                          <a:latin typeface="OpenDyslexic" panose="00000500000000000000" pitchFamily="50" charset="0"/>
                        </a:rPr>
                        <a:t>Human</a:t>
                      </a:r>
                    </a:p>
                    <a:p>
                      <a:r>
                        <a:rPr lang="en-GB" sz="700" dirty="0">
                          <a:latin typeface="OpenDyslexic" panose="00000500000000000000" pitchFamily="50" charset="0"/>
                        </a:rPr>
                        <a:t>Features</a:t>
                      </a:r>
                    </a:p>
                  </a:txBody>
                  <a:tcPr/>
                </a:tc>
                <a:tc>
                  <a:txBody>
                    <a:bodyPr/>
                    <a:lstStyle/>
                    <a:p>
                      <a:r>
                        <a:rPr lang="en-GB" sz="700" b="0" i="0" u="none" strike="noStrike" cap="none" dirty="0">
                          <a:solidFill>
                            <a:srgbClr val="000000"/>
                          </a:solidFill>
                          <a:effectLst/>
                          <a:latin typeface="OpenDyslexic" panose="00000500000000000000" pitchFamily="50" charset="0"/>
                          <a:ea typeface="Arial"/>
                          <a:cs typeface="Arial"/>
                          <a:sym typeface="Arial"/>
                        </a:rPr>
                        <a:t>Human features are things made or built by humans like cities, houses, roads, bridges, ports, farms, factories,</a:t>
                      </a:r>
                      <a:endParaRPr lang="en-GB" sz="700" dirty="0">
                        <a:latin typeface="OpenDyslexic" panose="00000500000000000000" pitchFamily="50" charset="0"/>
                      </a:endParaRPr>
                    </a:p>
                  </a:txBody>
                  <a:tcPr/>
                </a:tc>
                <a:extLst>
                  <a:ext uri="{0D108BD9-81ED-4DB2-BD59-A6C34878D82A}">
                    <a16:rowId xmlns:a16="http://schemas.microsoft.com/office/drawing/2014/main" val="10005"/>
                  </a:ext>
                </a:extLst>
              </a:tr>
              <a:tr h="537602">
                <a:tc>
                  <a:txBody>
                    <a:bodyPr/>
                    <a:lstStyle/>
                    <a:p>
                      <a:r>
                        <a:rPr lang="en-GB" sz="700" dirty="0">
                          <a:latin typeface="OpenDyslexic" panose="00000500000000000000" pitchFamily="50" charset="0"/>
                        </a:rPr>
                        <a:t>Physical</a:t>
                      </a:r>
                    </a:p>
                    <a:p>
                      <a:r>
                        <a:rPr lang="en-GB" sz="700" dirty="0">
                          <a:latin typeface="OpenDyslexic" panose="00000500000000000000" pitchFamily="50" charset="0"/>
                        </a:rPr>
                        <a:t>Features</a:t>
                      </a:r>
                    </a:p>
                  </a:txBody>
                  <a:tcPr/>
                </a:tc>
                <a:tc>
                  <a:txBody>
                    <a:bodyPr/>
                    <a:lstStyle/>
                    <a:p>
                      <a:r>
                        <a:rPr lang="en-GB" sz="700" b="0" i="0" u="none" strike="noStrike" cap="none" dirty="0">
                          <a:solidFill>
                            <a:srgbClr val="000000"/>
                          </a:solidFill>
                          <a:effectLst/>
                          <a:latin typeface="OpenDyslexic" panose="00000500000000000000" pitchFamily="50" charset="0"/>
                          <a:ea typeface="Arial"/>
                          <a:cs typeface="Arial"/>
                          <a:sym typeface="Arial"/>
                        </a:rPr>
                        <a:t>Physical Features are the natural features on the Earth's surface​</a:t>
                      </a:r>
                      <a:r>
                        <a:rPr lang="en-GB" sz="1200" b="0" i="0" u="none" strike="noStrike" cap="none" dirty="0">
                          <a:solidFill>
                            <a:srgbClr val="000000"/>
                          </a:solidFill>
                          <a:effectLst/>
                          <a:latin typeface="OpenDyslexic" panose="00000500000000000000" pitchFamily="50" charset="0"/>
                          <a:ea typeface="Arial"/>
                          <a:cs typeface="Arial"/>
                          <a:sym typeface="Arial"/>
                        </a:rPr>
                        <a:t>. </a:t>
                      </a:r>
                      <a:endParaRPr lang="en-GB" sz="700" dirty="0">
                        <a:latin typeface="OpenDyslexic" panose="00000500000000000000" pitchFamily="50" charset="0"/>
                      </a:endParaRPr>
                    </a:p>
                  </a:txBody>
                  <a:tcPr/>
                </a:tc>
                <a:extLst>
                  <a:ext uri="{0D108BD9-81ED-4DB2-BD59-A6C34878D82A}">
                    <a16:rowId xmlns:a16="http://schemas.microsoft.com/office/drawing/2014/main" val="10006"/>
                  </a:ext>
                </a:extLst>
              </a:tr>
              <a:tr h="448001">
                <a:tc>
                  <a:txBody>
                    <a:bodyPr/>
                    <a:lstStyle/>
                    <a:p>
                      <a:r>
                        <a:rPr lang="en-GB" sz="700" dirty="0">
                          <a:latin typeface="OpenDyslexic" panose="00000500000000000000" pitchFamily="50" charset="0"/>
                        </a:rPr>
                        <a:t>Culture</a:t>
                      </a:r>
                    </a:p>
                  </a:txBody>
                  <a:tcPr/>
                </a:tc>
                <a:tc>
                  <a:txBody>
                    <a:bodyPr/>
                    <a:lstStyle/>
                    <a:p>
                      <a:r>
                        <a:rPr lang="en-GB" sz="700" b="0" i="0" u="none" strike="noStrike" cap="none" dirty="0">
                          <a:solidFill>
                            <a:srgbClr val="000000"/>
                          </a:solidFill>
                          <a:effectLst/>
                          <a:latin typeface="OpenDyslexic" panose="00000500000000000000" pitchFamily="50" charset="0"/>
                          <a:ea typeface="Arial"/>
                          <a:cs typeface="Arial"/>
                          <a:sym typeface="Arial"/>
                        </a:rPr>
                        <a:t>the ideas, customs, and social behaviour of a particular people or society</a:t>
                      </a:r>
                      <a:endParaRPr lang="en-GB" sz="700" dirty="0">
                        <a:latin typeface="OpenDyslexic" panose="00000500000000000000" pitchFamily="50" charset="0"/>
                      </a:endParaRPr>
                    </a:p>
                  </a:txBody>
                  <a:tcPr/>
                </a:tc>
                <a:extLst>
                  <a:ext uri="{0D108BD9-81ED-4DB2-BD59-A6C34878D82A}">
                    <a16:rowId xmlns:a16="http://schemas.microsoft.com/office/drawing/2014/main" val="10007"/>
                  </a:ext>
                </a:extLst>
              </a:tr>
            </a:tbl>
          </a:graphicData>
        </a:graphic>
      </p:graphicFrame>
      <p:pic>
        <p:nvPicPr>
          <p:cNvPr id="3" name="Picture 2"/>
          <p:cNvPicPr>
            <a:picLocks noChangeAspect="1"/>
          </p:cNvPicPr>
          <p:nvPr/>
        </p:nvPicPr>
        <p:blipFill>
          <a:blip r:embed="rId8"/>
          <a:stretch>
            <a:fillRect/>
          </a:stretch>
        </p:blipFill>
        <p:spPr>
          <a:xfrm>
            <a:off x="237234" y="9176331"/>
            <a:ext cx="1293078" cy="1293078"/>
          </a:xfrm>
          <a:prstGeom prst="rect">
            <a:avLst/>
          </a:prstGeom>
        </p:spPr>
      </p:pic>
      <p:pic>
        <p:nvPicPr>
          <p:cNvPr id="4" name="Picture 3"/>
          <p:cNvPicPr>
            <a:picLocks noChangeAspect="1"/>
          </p:cNvPicPr>
          <p:nvPr/>
        </p:nvPicPr>
        <p:blipFill>
          <a:blip r:embed="rId9"/>
          <a:stretch>
            <a:fillRect/>
          </a:stretch>
        </p:blipFill>
        <p:spPr>
          <a:xfrm>
            <a:off x="288985" y="10698526"/>
            <a:ext cx="1204156" cy="1236526"/>
          </a:xfrm>
          <a:prstGeom prst="rect">
            <a:avLst/>
          </a:prstGeom>
        </p:spPr>
      </p:pic>
      <p:pic>
        <p:nvPicPr>
          <p:cNvPr id="6" name="Picture 5"/>
          <p:cNvPicPr>
            <a:picLocks noChangeAspect="1"/>
          </p:cNvPicPr>
          <p:nvPr/>
        </p:nvPicPr>
        <p:blipFill>
          <a:blip r:embed="rId10"/>
          <a:stretch>
            <a:fillRect/>
          </a:stretch>
        </p:blipFill>
        <p:spPr>
          <a:xfrm>
            <a:off x="1530311" y="1005517"/>
            <a:ext cx="781825" cy="477046"/>
          </a:xfrm>
          <a:prstGeom prst="rect">
            <a:avLst/>
          </a:prstGeom>
        </p:spPr>
      </p:pic>
      <p:pic>
        <p:nvPicPr>
          <p:cNvPr id="8" name="Picture 7"/>
          <p:cNvPicPr>
            <a:picLocks noChangeAspect="1"/>
          </p:cNvPicPr>
          <p:nvPr/>
        </p:nvPicPr>
        <p:blipFill>
          <a:blip r:embed="rId11"/>
          <a:stretch>
            <a:fillRect/>
          </a:stretch>
        </p:blipFill>
        <p:spPr>
          <a:xfrm>
            <a:off x="3869947" y="1005517"/>
            <a:ext cx="497615" cy="406057"/>
          </a:xfrm>
          <a:prstGeom prst="rect">
            <a:avLst/>
          </a:prstGeom>
        </p:spPr>
      </p:pic>
      <p:pic>
        <p:nvPicPr>
          <p:cNvPr id="11" name="Picture 10"/>
          <p:cNvPicPr>
            <a:picLocks noChangeAspect="1"/>
          </p:cNvPicPr>
          <p:nvPr/>
        </p:nvPicPr>
        <p:blipFill>
          <a:blip r:embed="rId12"/>
          <a:stretch>
            <a:fillRect/>
          </a:stretch>
        </p:blipFill>
        <p:spPr>
          <a:xfrm>
            <a:off x="1711528" y="4089565"/>
            <a:ext cx="600608" cy="522359"/>
          </a:xfrm>
          <a:prstGeom prst="rect">
            <a:avLst/>
          </a:prstGeom>
        </p:spPr>
      </p:pic>
      <p:pic>
        <p:nvPicPr>
          <p:cNvPr id="12" name="Picture 11"/>
          <p:cNvPicPr>
            <a:picLocks noChangeAspect="1"/>
          </p:cNvPicPr>
          <p:nvPr/>
        </p:nvPicPr>
        <p:blipFill>
          <a:blip r:embed="rId13"/>
          <a:stretch>
            <a:fillRect/>
          </a:stretch>
        </p:blipFill>
        <p:spPr>
          <a:xfrm>
            <a:off x="3855586" y="4089565"/>
            <a:ext cx="519283" cy="406057"/>
          </a:xfrm>
          <a:prstGeom prst="rect">
            <a:avLst/>
          </a:prstGeom>
        </p:spPr>
      </p:pic>
      <p:pic>
        <p:nvPicPr>
          <p:cNvPr id="13" name="Picture 12"/>
          <p:cNvPicPr>
            <a:picLocks noChangeAspect="1"/>
          </p:cNvPicPr>
          <p:nvPr/>
        </p:nvPicPr>
        <p:blipFill>
          <a:blip r:embed="rId14"/>
          <a:stretch>
            <a:fillRect/>
          </a:stretch>
        </p:blipFill>
        <p:spPr>
          <a:xfrm>
            <a:off x="5734915" y="4112493"/>
            <a:ext cx="708978" cy="553103"/>
          </a:xfrm>
          <a:prstGeom prst="rect">
            <a:avLst/>
          </a:prstGeom>
        </p:spPr>
      </p:pic>
      <p:pic>
        <p:nvPicPr>
          <p:cNvPr id="14" name="Picture 13">
            <a:extLst>
              <a:ext uri="{FF2B5EF4-FFF2-40B4-BE49-F238E27FC236}">
                <a16:creationId xmlns:a16="http://schemas.microsoft.com/office/drawing/2014/main" id="{166BB0ED-659A-497C-B6B7-4B26348FF3AD}"/>
              </a:ext>
            </a:extLst>
          </p:cNvPr>
          <p:cNvPicPr>
            <a:picLocks noChangeAspect="1"/>
          </p:cNvPicPr>
          <p:nvPr/>
        </p:nvPicPr>
        <p:blipFill>
          <a:blip r:embed="rId15"/>
          <a:stretch>
            <a:fillRect/>
          </a:stretch>
        </p:blipFill>
        <p:spPr>
          <a:xfrm>
            <a:off x="4779717" y="3161252"/>
            <a:ext cx="1309687" cy="871537"/>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900</TotalTime>
  <Words>706</Words>
  <Application>Microsoft Office PowerPoint</Application>
  <PresentationFormat>Widescreen</PresentationFormat>
  <Paragraphs>73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Tahoma</vt:lpstr>
      <vt:lpstr>OpenDyslexic</vt: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Merry</dc:creator>
  <cp:lastModifiedBy>L Webster</cp:lastModifiedBy>
  <cp:revision>46</cp:revision>
  <dcterms:created xsi:type="dcterms:W3CDTF">2021-08-20T10:34:00Z</dcterms:created>
  <dcterms:modified xsi:type="dcterms:W3CDTF">2025-04-23T10:00:15Z</dcterms:modified>
</cp:coreProperties>
</file>