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12192000"/>
  <p:notesSz cx="6858000" cy="9144000"/>
  <p:embeddedFontLst>
    <p:embeddedFont>
      <p:font typeface="Calibri" panose="020F0502020204030204" pitchFamily="34" charset="0"/>
      <p:regular r:id="rId4"/>
      <p:bold r:id="rId5"/>
      <p:italic r:id="rId6"/>
      <p:boldItalic r:id="rId7"/>
    </p:embeddedFont>
    <p:embeddedFont>
      <p:font typeface="Tahoma" panose="020B060403050404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VgTTGC7HN1DCzNRexLZOQvdY7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76A96-125C-4A93-862C-2D2D4AC65F12}">
  <a:tblStyle styleId="{9A976A96-125C-4A93-862C-2D2D4AC65F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253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2593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0"/>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915543" y="1755425"/>
            <a:ext cx="3471863" cy="8664222"/>
          </a:xfrm>
          <a:prstGeom prst="rect">
            <a:avLst/>
          </a:prstGeom>
          <a:noFill/>
          <a:ln>
            <a:noFill/>
          </a:ln>
        </p:spPr>
      </p:sp>
      <p:sp>
        <p:nvSpPr>
          <p:cNvPr id="64" name="Google Shape;64;p11"/>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0780972"/>
              </p:ext>
            </p:extLst>
          </p:nvPr>
        </p:nvGraphicFramePr>
        <p:xfrm>
          <a:off x="249522" y="1999474"/>
          <a:ext cx="6270985" cy="6217920"/>
        </p:xfrm>
        <a:graphic>
          <a:graphicData uri="http://schemas.openxmlformats.org/drawingml/2006/table">
            <a:tbl>
              <a:tblPr firstRow="1" bandRow="1">
                <a:tableStyleId>{9A976A96-125C-4A93-862C-2D2D4AC65F12}</a:tableStyleId>
              </a:tblPr>
              <a:tblGrid>
                <a:gridCol w="2065920">
                  <a:extLst>
                    <a:ext uri="{9D8B030D-6E8A-4147-A177-3AD203B41FA5}">
                      <a16:colId xmlns:a16="http://schemas.microsoft.com/office/drawing/2014/main" val="20000"/>
                    </a:ext>
                  </a:extLst>
                </a:gridCol>
                <a:gridCol w="2065920">
                  <a:extLst>
                    <a:ext uri="{9D8B030D-6E8A-4147-A177-3AD203B41FA5}">
                      <a16:colId xmlns:a16="http://schemas.microsoft.com/office/drawing/2014/main" val="20001"/>
                    </a:ext>
                  </a:extLst>
                </a:gridCol>
                <a:gridCol w="2139145">
                  <a:extLst>
                    <a:ext uri="{9D8B030D-6E8A-4147-A177-3AD203B41FA5}">
                      <a16:colId xmlns:a16="http://schemas.microsoft.com/office/drawing/2014/main" val="20002"/>
                    </a:ext>
                  </a:extLst>
                </a:gridCol>
              </a:tblGrid>
              <a:tr h="23900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Lesson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          </a:t>
                      </a:r>
                    </a:p>
                    <a:p>
                      <a:r>
                        <a:rPr lang="en-GB" sz="1100" b="0" i="0" u="none" strike="noStrike" cap="none" dirty="0">
                          <a:solidFill>
                            <a:srgbClr val="000000"/>
                          </a:solidFill>
                          <a:effectLst/>
                          <a:latin typeface="Arial"/>
                          <a:ea typeface="Arial"/>
                          <a:cs typeface="Arial"/>
                          <a:sym typeface="Arial"/>
                        </a:rPr>
                        <a:t>7 continents from largest to smallest - Asia, Africa, North America, South America, Antarctica, Europe, and Australia</a:t>
                      </a:r>
                    </a:p>
                    <a:p>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0" i="0" u="none" strike="noStrike" cap="none" dirty="0">
                          <a:solidFill>
                            <a:srgbClr val="000000"/>
                          </a:solidFill>
                          <a:effectLst/>
                          <a:latin typeface="Arial"/>
                          <a:ea typeface="Arial"/>
                          <a:cs typeface="Arial"/>
                          <a:sym typeface="Arial"/>
                        </a:rPr>
                        <a:t>The UK is a temperate country so doesn’t usually experience extremely cold winters or summers.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1" i="0" u="none" strike="noStrike" cap="none" dirty="0">
                          <a:solidFill>
                            <a:srgbClr val="000000"/>
                          </a:solidFill>
                          <a:effectLst/>
                          <a:latin typeface="Arial"/>
                          <a:ea typeface="Arial"/>
                          <a:cs typeface="Arial"/>
                          <a:sym typeface="Arial"/>
                        </a:rPr>
                        <a:t>climate, latitude, longitude </a:t>
                      </a:r>
                    </a:p>
                  </a:txBody>
                  <a:tcPr/>
                </a:tc>
                <a:tc>
                  <a:txBody>
                    <a:bodyPr/>
                    <a:lstStyle/>
                    <a:p>
                      <a:r>
                        <a:rPr lang="en-GB" sz="1100" dirty="0"/>
                        <a:t>Lesson</a:t>
                      </a:r>
                      <a:r>
                        <a:rPr lang="en-GB" sz="1100" baseline="0" dirty="0"/>
                        <a:t> 2</a:t>
                      </a:r>
                    </a:p>
                    <a:p>
                      <a:endParaRPr lang="en-GB" sz="1100" baseline="0" dirty="0"/>
                    </a:p>
                    <a:p>
                      <a:endParaRPr lang="en-GB" sz="1100" baseline="0" dirty="0"/>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 A desert ecosystem has the following characteristics:</a:t>
                      </a:r>
                    </a:p>
                    <a:p>
                      <a:r>
                        <a:rPr lang="en-GB" sz="1100" b="0" i="0" u="none" strike="noStrike" cap="none" dirty="0">
                          <a:solidFill>
                            <a:srgbClr val="000000"/>
                          </a:solidFill>
                          <a:effectLst/>
                          <a:latin typeface="Arial"/>
                          <a:ea typeface="Arial"/>
                          <a:cs typeface="Arial"/>
                          <a:sym typeface="Arial"/>
                        </a:rPr>
                        <a:t>Arid environment.</a:t>
                      </a:r>
                    </a:p>
                    <a:p>
                      <a:r>
                        <a:rPr lang="en-GB" sz="1100" b="0" i="0" u="none" strike="noStrike" cap="none" dirty="0">
                          <a:solidFill>
                            <a:srgbClr val="000000"/>
                          </a:solidFill>
                          <a:effectLst/>
                          <a:latin typeface="Arial"/>
                          <a:ea typeface="Arial"/>
                          <a:cs typeface="Arial"/>
                          <a:sym typeface="Arial"/>
                        </a:rPr>
                        <a:t>Extreme temperatures.</a:t>
                      </a:r>
                    </a:p>
                    <a:p>
                      <a:r>
                        <a:rPr lang="en-GB" sz="1100" b="0" i="0" u="none" strike="noStrike" cap="none" dirty="0">
                          <a:solidFill>
                            <a:srgbClr val="000000"/>
                          </a:solidFill>
                          <a:effectLst/>
                          <a:latin typeface="Arial"/>
                          <a:ea typeface="Arial"/>
                          <a:cs typeface="Arial"/>
                          <a:sym typeface="Arial"/>
                        </a:rPr>
                        <a:t>High wind velocity.</a:t>
                      </a:r>
                    </a:p>
                    <a:p>
                      <a:r>
                        <a:rPr lang="en-GB" sz="1100" b="0" i="0" u="none" strike="noStrike" cap="none" dirty="0">
                          <a:solidFill>
                            <a:srgbClr val="000000"/>
                          </a:solidFill>
                          <a:effectLst/>
                          <a:latin typeface="Arial"/>
                          <a:ea typeface="Arial"/>
                          <a:cs typeface="Arial"/>
                          <a:sym typeface="Arial"/>
                        </a:rPr>
                        <a:t>Sparsity of cloud cover.</a:t>
                      </a:r>
                    </a:p>
                    <a:p>
                      <a:r>
                        <a:rPr lang="en-GB" sz="1100" b="0" i="0" u="none" strike="noStrike" cap="none" dirty="0">
                          <a:solidFill>
                            <a:srgbClr val="000000"/>
                          </a:solidFill>
                          <a:effectLst/>
                          <a:latin typeface="Arial"/>
                          <a:ea typeface="Arial"/>
                          <a:cs typeface="Arial"/>
                          <a:sym typeface="Arial"/>
                        </a:rPr>
                        <a:t>Absence of water vapour in air.</a:t>
                      </a:r>
                      <a:endParaRPr lang="en-GB" sz="1100" baseline="0" dirty="0"/>
                    </a:p>
                    <a:p>
                      <a:pPr fontAlgn="base"/>
                      <a:r>
                        <a:rPr lang="en-GB" sz="1100" b="1" i="0" u="none" strike="noStrike" cap="none" dirty="0">
                          <a:solidFill>
                            <a:srgbClr val="000000"/>
                          </a:solidFill>
                          <a:effectLst/>
                          <a:latin typeface="Arial"/>
                          <a:ea typeface="Arial"/>
                          <a:cs typeface="Arial"/>
                          <a:sym typeface="Arial"/>
                        </a:rPr>
                        <a:t> </a:t>
                      </a:r>
                    </a:p>
                    <a:p>
                      <a:pPr fontAlgn="base"/>
                      <a:r>
                        <a:rPr lang="en-GB" sz="1100" b="1" i="0" u="none" strike="noStrike" cap="none" dirty="0">
                          <a:solidFill>
                            <a:srgbClr val="000000"/>
                          </a:solidFill>
                          <a:effectLst/>
                          <a:latin typeface="Arial"/>
                          <a:ea typeface="Arial"/>
                          <a:cs typeface="Arial"/>
                          <a:sym typeface="Arial"/>
                        </a:rPr>
                        <a:t>desert, climate, precipitation, average</a:t>
                      </a:r>
                    </a:p>
                  </a:txBody>
                  <a:tcPr/>
                </a:tc>
                <a:tc>
                  <a:txBody>
                    <a:bodyPr/>
                    <a:lstStyle/>
                    <a:p>
                      <a:r>
                        <a:rPr lang="en-GB" sz="1100" dirty="0"/>
                        <a:t>Lesson 3</a:t>
                      </a:r>
                    </a:p>
                    <a:p>
                      <a:endParaRPr lang="en-GB" sz="1100" dirty="0"/>
                    </a:p>
                    <a:p>
                      <a:endParaRPr lang="en-GB" sz="1100" dirty="0"/>
                    </a:p>
                    <a:p>
                      <a:endParaRPr lang="en-GB" sz="8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The Atacama desert is in Chile in South America</a:t>
                      </a:r>
                    </a:p>
                    <a:p>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It is the driest non polar desert in the world</a:t>
                      </a:r>
                    </a:p>
                    <a:p>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0" i="0" u="none" strike="noStrike" cap="none" dirty="0">
                          <a:solidFill>
                            <a:srgbClr val="000000"/>
                          </a:solidFill>
                          <a:effectLst/>
                          <a:latin typeface="Arial"/>
                          <a:ea typeface="Arial"/>
                          <a:cs typeface="Arial"/>
                          <a:sym typeface="Arial"/>
                        </a:rPr>
                        <a:t>Nasa use it to test their space crafts as the environment is the closet on Earth to that of Mars.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1" i="0" u="none" strike="noStrike" cap="none" dirty="0">
                          <a:solidFill>
                            <a:srgbClr val="000000"/>
                          </a:solidFill>
                          <a:effectLst/>
                          <a:latin typeface="Arial"/>
                          <a:ea typeface="Arial"/>
                          <a:cs typeface="Arial"/>
                          <a:sym typeface="Arial"/>
                        </a:rPr>
                        <a:t>rainfall, average, bar chart, South America, fieldwork</a:t>
                      </a:r>
                    </a:p>
                  </a:txBody>
                  <a:tcPr/>
                </a:tc>
                <a:extLst>
                  <a:ext uri="{0D108BD9-81ED-4DB2-BD59-A6C34878D82A}">
                    <a16:rowId xmlns:a16="http://schemas.microsoft.com/office/drawing/2014/main" val="10000"/>
                  </a:ext>
                </a:extLst>
              </a:tr>
              <a:tr h="2967883">
                <a:tc>
                  <a:txBody>
                    <a:bodyPr/>
                    <a:lstStyle/>
                    <a:p>
                      <a:r>
                        <a:rPr lang="en-GB" sz="1100" dirty="0"/>
                        <a:t>Lesson 4</a:t>
                      </a:r>
                    </a:p>
                    <a:p>
                      <a:endParaRPr lang="en-GB" sz="1100" dirty="0"/>
                    </a:p>
                    <a:p>
                      <a:endParaRPr lang="en-GB" sz="1100" dirty="0"/>
                    </a:p>
                    <a:p>
                      <a:endParaRPr lang="en-GB" sz="1100" dirty="0"/>
                    </a:p>
                    <a:p>
                      <a:r>
                        <a:rPr lang="en-GB" sz="1100" b="0" i="0" u="none" strike="noStrike" cap="none" dirty="0">
                          <a:solidFill>
                            <a:srgbClr val="000000"/>
                          </a:solidFill>
                          <a:effectLst/>
                          <a:latin typeface="Arial"/>
                          <a:ea typeface="Arial"/>
                          <a:cs typeface="Arial"/>
                          <a:sym typeface="Arial"/>
                        </a:rPr>
                        <a:t>Earth can be divided into polar, temperate, sub-tropical and tropical zones and each tend to have different </a:t>
                      </a:r>
                      <a:r>
                        <a:rPr lang="en-GB" sz="1100" b="1" i="0" u="none" strike="noStrike" cap="none" dirty="0">
                          <a:solidFill>
                            <a:srgbClr val="000000"/>
                          </a:solidFill>
                          <a:effectLst/>
                          <a:latin typeface="Arial"/>
                          <a:ea typeface="Arial"/>
                          <a:cs typeface="Arial"/>
                          <a:sym typeface="Arial"/>
                        </a:rPr>
                        <a:t>climates and biomes.</a:t>
                      </a:r>
                    </a:p>
                    <a:p>
                      <a:r>
                        <a:rPr lang="en-GB" sz="1100" b="0" i="0" u="none" strike="noStrike" cap="none" dirty="0">
                          <a:solidFill>
                            <a:srgbClr val="000000"/>
                          </a:solidFill>
                          <a:effectLst/>
                          <a:latin typeface="Arial"/>
                          <a:cs typeface="Arial"/>
                          <a:sym typeface="Arial"/>
                        </a:rPr>
                        <a:t>Animals and plants adapt to their environments. </a:t>
                      </a:r>
                    </a:p>
                    <a:p>
                      <a:endParaRPr lang="en-GB" sz="1100" b="0" i="0" u="none" strike="noStrike" cap="none" dirty="0">
                        <a:solidFill>
                          <a:srgbClr val="000000"/>
                        </a:solidFill>
                        <a:effectLst/>
                        <a:latin typeface="Arial"/>
                        <a:cs typeface="Arial"/>
                        <a:sym typeface="Arial"/>
                      </a:endParaRPr>
                    </a:p>
                    <a:p>
                      <a:r>
                        <a:rPr lang="en-GB" sz="1100" b="0" i="0" u="none" strike="noStrike" cap="none" dirty="0">
                          <a:solidFill>
                            <a:srgbClr val="000000"/>
                          </a:solidFill>
                          <a:effectLst/>
                          <a:latin typeface="Arial"/>
                          <a:cs typeface="Arial"/>
                          <a:sym typeface="Arial"/>
                        </a:rPr>
                        <a:t>Desert animals - Long eyelashes, thick eyebrows, and hairy ears help keep sand and sun out of animals' eyes and ears. Nocturnal (when come out when it is cooler) Live in burrows and can retain water.</a:t>
                      </a:r>
                      <a:endParaRPr lang="en-GB" sz="1100" dirty="0"/>
                    </a:p>
                  </a:txBody>
                  <a:tcPr/>
                </a:tc>
                <a:tc>
                  <a:txBody>
                    <a:bodyPr/>
                    <a:lstStyle/>
                    <a:p>
                      <a:r>
                        <a:rPr lang="en-GB" sz="1100" dirty="0"/>
                        <a:t>Lesson 5</a:t>
                      </a: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endParaRPr lang="en-GB" sz="8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Small leaves on desert plants help reduce moisture loss during photosynthesis. </a:t>
                      </a:r>
                    </a:p>
                    <a:p>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Desert trees, such as the acacia tree, have short wide trunks so they can store water in them</a:t>
                      </a:r>
                    </a:p>
                    <a:p>
                      <a:endParaRPr lang="en-GB" sz="1100" b="0" i="0" u="none" strike="noStrike" cap="none" dirty="0">
                        <a:solidFill>
                          <a:srgbClr val="000000"/>
                        </a:solidFill>
                        <a:effectLst/>
                        <a:latin typeface="Arial"/>
                        <a:ea typeface="Arial"/>
                        <a:cs typeface="Arial"/>
                        <a:sym typeface="Arial"/>
                      </a:endParaRPr>
                    </a:p>
                    <a:p>
                      <a:r>
                        <a:rPr lang="en-GB" sz="1100" b="1" i="0" u="none" strike="noStrike" cap="none" dirty="0">
                          <a:solidFill>
                            <a:srgbClr val="000000"/>
                          </a:solidFill>
                          <a:effectLst/>
                          <a:latin typeface="Arial"/>
                          <a:ea typeface="Arial"/>
                          <a:cs typeface="Arial"/>
                          <a:sym typeface="Arial"/>
                        </a:rPr>
                        <a:t>vegetation regions,  forest, grassland, tundra, desert, and ice sheet, climate </a:t>
                      </a:r>
                      <a:endParaRPr lang="en-GB" sz="1100" b="1" dirty="0"/>
                    </a:p>
                    <a:p>
                      <a:endParaRPr lang="en-GB" sz="1100" dirty="0"/>
                    </a:p>
                  </a:txBody>
                  <a:tcPr/>
                </a:tc>
                <a:tc>
                  <a:txBody>
                    <a:bodyPr/>
                    <a:lstStyle/>
                    <a:p>
                      <a:r>
                        <a:rPr lang="en-GB" sz="1100" dirty="0"/>
                        <a:t>Lesson</a:t>
                      </a:r>
                      <a:r>
                        <a:rPr lang="en-GB" sz="1100" baseline="0" dirty="0"/>
                        <a:t> 6</a:t>
                      </a:r>
                    </a:p>
                    <a:p>
                      <a:endParaRPr lang="en-GB" sz="1100" baseline="0" dirty="0"/>
                    </a:p>
                    <a:p>
                      <a:endParaRPr lang="en-GB" sz="1100" baseline="0" dirty="0"/>
                    </a:p>
                    <a:p>
                      <a:pPr marL="0" indent="0">
                        <a:buFont typeface="Arial" panose="020B0604020202020204" pitchFamily="34" charset="0"/>
                        <a:buNone/>
                      </a:pPr>
                      <a:endParaRPr lang="en-GB" sz="800" baseline="0" dirty="0"/>
                    </a:p>
                    <a:p>
                      <a:pPr marL="0" indent="0">
                        <a:buFont typeface="Arial" panose="020B0604020202020204" pitchFamily="34" charset="0"/>
                        <a:buNone/>
                      </a:pPr>
                      <a:endParaRPr lang="en-GB" sz="800" baseline="0" dirty="0"/>
                    </a:p>
                    <a:p>
                      <a:pPr marL="0" indent="0">
                        <a:buFont typeface="Arial" panose="020B0604020202020204" pitchFamily="34" charset="0"/>
                        <a:buNone/>
                      </a:pPr>
                      <a:endParaRPr lang="en-GB" sz="800" baseline="0" dirty="0"/>
                    </a:p>
                    <a:p>
                      <a:pPr marL="0" indent="0">
                        <a:buFont typeface="Arial" panose="020B0604020202020204" pitchFamily="34" charset="0"/>
                        <a:buNone/>
                      </a:pPr>
                      <a:endParaRPr lang="en-GB" sz="800" baseline="0" dirty="0"/>
                    </a:p>
                    <a:p>
                      <a:pPr marL="0" indent="0">
                        <a:buFont typeface="Arial" panose="020B0604020202020204" pitchFamily="34" charset="0"/>
                        <a:buNone/>
                      </a:pPr>
                      <a:r>
                        <a:rPr lang="en-GB" sz="1100" baseline="0" dirty="0"/>
                        <a:t>Snakes</a:t>
                      </a:r>
                    </a:p>
                    <a:p>
                      <a:pPr marL="0" indent="0">
                        <a:buFont typeface="Arial" panose="020B0604020202020204" pitchFamily="34" charset="0"/>
                        <a:buNone/>
                      </a:pPr>
                      <a:r>
                        <a:rPr lang="en-GB" sz="1100" baseline="0" dirty="0"/>
                        <a:t>Lizards</a:t>
                      </a:r>
                    </a:p>
                    <a:p>
                      <a:pPr marL="0" indent="0">
                        <a:buFont typeface="Arial" panose="020B0604020202020204" pitchFamily="34" charset="0"/>
                        <a:buNone/>
                      </a:pPr>
                      <a:r>
                        <a:rPr lang="en-GB" sz="1100" baseline="0" dirty="0"/>
                        <a:t>Rats</a:t>
                      </a:r>
                    </a:p>
                    <a:p>
                      <a:pPr marL="0" indent="0">
                        <a:buFont typeface="Arial" panose="020B0604020202020204" pitchFamily="34" charset="0"/>
                        <a:buNone/>
                      </a:pPr>
                      <a:r>
                        <a:rPr lang="en-GB" sz="1100" baseline="0" dirty="0"/>
                        <a:t>Scorpions</a:t>
                      </a:r>
                    </a:p>
                    <a:p>
                      <a:pPr marL="0" indent="0">
                        <a:buFont typeface="Arial" panose="020B0604020202020204" pitchFamily="34" charset="0"/>
                        <a:buNone/>
                      </a:pPr>
                      <a:r>
                        <a:rPr lang="en-GB" sz="1100" baseline="0" dirty="0"/>
                        <a:t>Insects</a:t>
                      </a:r>
                    </a:p>
                    <a:p>
                      <a:pPr marL="0" indent="0">
                        <a:buFont typeface="Arial" panose="020B0604020202020204" pitchFamily="34" charset="0"/>
                        <a:buNone/>
                      </a:pPr>
                      <a:r>
                        <a:rPr lang="en-GB" sz="1100" baseline="0" dirty="0"/>
                        <a:t>Spiders</a:t>
                      </a:r>
                    </a:p>
                    <a:p>
                      <a:pPr marL="0" indent="0">
                        <a:buFont typeface="Arial" panose="020B0604020202020204" pitchFamily="34" charset="0"/>
                        <a:buNone/>
                      </a:pPr>
                      <a:r>
                        <a:rPr lang="en-GB" sz="1100" baseline="0" dirty="0"/>
                        <a:t>camels</a:t>
                      </a:r>
                    </a:p>
                  </a:txBody>
                  <a:tcPr/>
                </a:tc>
                <a:extLst>
                  <a:ext uri="{0D108BD9-81ED-4DB2-BD59-A6C34878D82A}">
                    <a16:rowId xmlns:a16="http://schemas.microsoft.com/office/drawing/2014/main" val="10001"/>
                  </a:ext>
                </a:extLst>
              </a:tr>
            </a:tbl>
          </a:graphicData>
        </a:graphic>
      </p:graphicFrame>
      <p:sp>
        <p:nvSpPr>
          <p:cNvPr id="96" name="Google Shape;96;p1"/>
          <p:cNvSpPr/>
          <p:nvPr/>
        </p:nvSpPr>
        <p:spPr>
          <a:xfrm>
            <a:off x="240477" y="1453735"/>
            <a:ext cx="6280030" cy="512767"/>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a:solidFill>
                  <a:schemeClr val="lt1"/>
                </a:solidFill>
                <a:latin typeface="Calibri"/>
                <a:ea typeface="Calibri"/>
                <a:cs typeface="Calibri"/>
                <a:sym typeface="Calibri"/>
              </a:rPr>
              <a:t>What are we learning?</a:t>
            </a:r>
            <a:endParaRPr sz="1800" b="0" i="0" u="none" strike="noStrike" cap="none" dirty="0">
              <a:solidFill>
                <a:schemeClr val="lt1"/>
              </a:solidFill>
              <a:latin typeface="Calibri"/>
              <a:ea typeface="Calibri"/>
              <a:cs typeface="Calibri"/>
              <a:sym typeface="Calibri"/>
            </a:endParaRPr>
          </a:p>
        </p:txBody>
      </p:sp>
      <p:sp>
        <p:nvSpPr>
          <p:cNvPr id="109" name="Google Shape;109;p1"/>
          <p:cNvSpPr/>
          <p:nvPr/>
        </p:nvSpPr>
        <p:spPr>
          <a:xfrm>
            <a:off x="249523" y="301024"/>
            <a:ext cx="6280030" cy="500332"/>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Year 3 - Deserts</a:t>
            </a:r>
            <a:endParaRPr sz="1800" dirty="0">
              <a:solidFill>
                <a:schemeClr val="lt1"/>
              </a:solidFill>
              <a:latin typeface="Calibri"/>
              <a:ea typeface="Calibri"/>
              <a:cs typeface="Calibri"/>
              <a:sym typeface="Calibri"/>
            </a:endParaRPr>
          </a:p>
        </p:txBody>
      </p:sp>
      <p:sp>
        <p:nvSpPr>
          <p:cNvPr id="111" name="Google Shape;111;p1"/>
          <p:cNvSpPr/>
          <p:nvPr/>
        </p:nvSpPr>
        <p:spPr>
          <a:xfrm>
            <a:off x="240477" y="834328"/>
            <a:ext cx="6280030" cy="58643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800" dirty="0">
                <a:solidFill>
                  <a:schemeClr val="bg1"/>
                </a:solidFill>
              </a:rPr>
              <a:t>Are deserts always hot and deserted?</a:t>
            </a:r>
          </a:p>
        </p:txBody>
      </p:sp>
      <p:sp>
        <p:nvSpPr>
          <p:cNvPr id="120" name="Google Shape;120;p1"/>
          <p:cNvSpPr/>
          <p:nvPr/>
        </p:nvSpPr>
        <p:spPr>
          <a:xfrm>
            <a:off x="473548" y="8295089"/>
            <a:ext cx="1470177" cy="466443"/>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To find out more …</a:t>
            </a:r>
            <a:endParaRPr sz="1800" dirty="0">
              <a:solidFill>
                <a:schemeClr val="lt1"/>
              </a:solidFill>
              <a:latin typeface="Calibri"/>
              <a:ea typeface="Calibri"/>
              <a:cs typeface="Calibri"/>
              <a:sym typeface="Calibri"/>
            </a:endParaRPr>
          </a:p>
        </p:txBody>
      </p:sp>
      <p:sp>
        <p:nvSpPr>
          <p:cNvPr id="121" name="Google Shape;121;p1"/>
          <p:cNvSpPr/>
          <p:nvPr/>
        </p:nvSpPr>
        <p:spPr>
          <a:xfrm rot="16200000">
            <a:off x="1206190" y="10083519"/>
            <a:ext cx="2216989" cy="406057"/>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Vocabulary</a:t>
            </a:r>
            <a:endParaRPr sz="1800" dirty="0">
              <a:solidFill>
                <a:schemeClr val="lt1"/>
              </a:solidFill>
              <a:latin typeface="Calibri"/>
              <a:ea typeface="Calibri"/>
              <a:cs typeface="Calibri"/>
              <a:sym typeface="Calibri"/>
            </a:endParaRPr>
          </a:p>
        </p:txBody>
      </p:sp>
      <p:sp>
        <p:nvSpPr>
          <p:cNvPr id="22" name="Rectangle 21">
            <a:extLst>
              <a:ext uri="{FF2B5EF4-FFF2-40B4-BE49-F238E27FC236}">
                <a16:creationId xmlns:a16="http://schemas.microsoft.com/office/drawing/2014/main" id="{874052E2-2684-471F-A2D2-A799DEE5F0C9}"/>
              </a:ext>
            </a:extLst>
          </p:cNvPr>
          <p:cNvSpPr/>
          <p:nvPr/>
        </p:nvSpPr>
        <p:spPr>
          <a:xfrm>
            <a:off x="63791" y="6245168"/>
            <a:ext cx="3429000" cy="415498"/>
          </a:xfrm>
          <a:prstGeom prst="rect">
            <a:avLst/>
          </a:prstGeom>
        </p:spPr>
        <p:txBody>
          <a:bodyPr>
            <a:spAutoFit/>
          </a:bodyPr>
          <a:lstStyle/>
          <a:p>
            <a:pPr lvl="0" algn="ctr"/>
            <a:r>
              <a:rPr lang="en-GB" sz="1050" dirty="0">
                <a:latin typeface="Tahoma" panose="020B0604030504040204" pitchFamily="34" charset="0"/>
                <a:ea typeface="Tahoma" panose="020B0604030504040204" pitchFamily="34" charset="0"/>
                <a:cs typeface="Tahoma" panose="020B0604030504040204" pitchFamily="34" charset="0"/>
              </a:rPr>
              <a:t>. </a:t>
            </a:r>
          </a:p>
          <a:p>
            <a:pPr lvl="0" algn="ctr"/>
            <a:endParaRPr lang="en-GB"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27086813"/>
              </p:ext>
            </p:extLst>
          </p:nvPr>
        </p:nvGraphicFramePr>
        <p:xfrm>
          <a:off x="2676798" y="8264227"/>
          <a:ext cx="4079536" cy="3760784"/>
        </p:xfrm>
        <a:graphic>
          <a:graphicData uri="http://schemas.openxmlformats.org/drawingml/2006/table">
            <a:tbl>
              <a:tblPr firstRow="1" bandRow="1">
                <a:tableStyleId>{9A976A96-125C-4A93-862C-2D2D4AC65F12}</a:tableStyleId>
              </a:tblPr>
              <a:tblGrid>
                <a:gridCol w="1465811">
                  <a:extLst>
                    <a:ext uri="{9D8B030D-6E8A-4147-A177-3AD203B41FA5}">
                      <a16:colId xmlns:a16="http://schemas.microsoft.com/office/drawing/2014/main" val="20000"/>
                    </a:ext>
                  </a:extLst>
                </a:gridCol>
                <a:gridCol w="2613725">
                  <a:extLst>
                    <a:ext uri="{9D8B030D-6E8A-4147-A177-3AD203B41FA5}">
                      <a16:colId xmlns:a16="http://schemas.microsoft.com/office/drawing/2014/main" val="20001"/>
                    </a:ext>
                  </a:extLst>
                </a:gridCol>
              </a:tblGrid>
              <a:tr h="426928">
                <a:tc>
                  <a:txBody>
                    <a:bodyPr/>
                    <a:lstStyle/>
                    <a:p>
                      <a:r>
                        <a:rPr lang="en-GB" sz="900" dirty="0">
                          <a:effectLst/>
                          <a:latin typeface="Arial" panose="020B0604020202020204" pitchFamily="34" charset="0"/>
                          <a:ea typeface="Arial" panose="020B0604020202020204" pitchFamily="34" charset="0"/>
                        </a:rPr>
                        <a:t>Desert, </a:t>
                      </a:r>
                      <a:endParaRPr lang="en-GB" sz="900" dirty="0"/>
                    </a:p>
                  </a:txBody>
                  <a:tcPr/>
                </a:tc>
                <a:tc>
                  <a:txBody>
                    <a:bodyPr/>
                    <a:lstStyle/>
                    <a:p>
                      <a:r>
                        <a:rPr lang="en-GB" sz="900" b="0" i="0" u="none" strike="noStrike" cap="none" dirty="0">
                          <a:solidFill>
                            <a:srgbClr val="000000"/>
                          </a:solidFill>
                          <a:effectLst/>
                          <a:latin typeface="Arial"/>
                          <a:ea typeface="Arial"/>
                          <a:cs typeface="Arial"/>
                          <a:sym typeface="Arial"/>
                        </a:rPr>
                        <a:t>Deserts are areas in which there is a shortage of moisture available for plants.</a:t>
                      </a:r>
                      <a:endParaRPr lang="en-GB" sz="900" dirty="0"/>
                    </a:p>
                  </a:txBody>
                  <a:tcPr/>
                </a:tc>
                <a:extLst>
                  <a:ext uri="{0D108BD9-81ED-4DB2-BD59-A6C34878D82A}">
                    <a16:rowId xmlns:a16="http://schemas.microsoft.com/office/drawing/2014/main" val="10000"/>
                  </a:ext>
                </a:extLst>
              </a:tr>
              <a:tr h="426928">
                <a:tc>
                  <a:txBody>
                    <a:bodyPr/>
                    <a:lstStyle/>
                    <a:p>
                      <a:r>
                        <a:rPr lang="en-GB" sz="900" dirty="0">
                          <a:effectLst/>
                          <a:latin typeface="Arial" panose="020B0604020202020204" pitchFamily="34" charset="0"/>
                          <a:ea typeface="Arial" panose="020B0604020202020204" pitchFamily="34" charset="0"/>
                        </a:rPr>
                        <a:t>Climate, </a:t>
                      </a:r>
                      <a:endParaRPr lang="en-GB" sz="900" dirty="0"/>
                    </a:p>
                  </a:txBody>
                  <a:tcPr/>
                </a:tc>
                <a:tc>
                  <a:txBody>
                    <a:bodyPr/>
                    <a:lstStyle/>
                    <a:p>
                      <a:r>
                        <a:rPr lang="en-GB" sz="900" b="0" i="0" u="none" strike="noStrike" cap="none" dirty="0">
                          <a:solidFill>
                            <a:srgbClr val="000000"/>
                          </a:solidFill>
                          <a:effectLst/>
                          <a:latin typeface="Arial"/>
                          <a:ea typeface="Arial"/>
                          <a:cs typeface="Arial"/>
                          <a:sym typeface="Arial"/>
                        </a:rPr>
                        <a:t>The weather found in a certain place over a long period of time is known as the climate</a:t>
                      </a:r>
                      <a:endParaRPr lang="en-GB" sz="900" dirty="0"/>
                    </a:p>
                  </a:txBody>
                  <a:tcPr/>
                </a:tc>
                <a:extLst>
                  <a:ext uri="{0D108BD9-81ED-4DB2-BD59-A6C34878D82A}">
                    <a16:rowId xmlns:a16="http://schemas.microsoft.com/office/drawing/2014/main" val="10001"/>
                  </a:ext>
                </a:extLst>
              </a:tr>
              <a:tr h="467318">
                <a:tc>
                  <a:txBody>
                    <a:bodyPr/>
                    <a:lstStyle/>
                    <a:p>
                      <a:r>
                        <a:rPr lang="en-GB" sz="900" dirty="0"/>
                        <a:t>Precipitation</a:t>
                      </a:r>
                    </a:p>
                  </a:txBody>
                  <a:tcPr/>
                </a:tc>
                <a:tc>
                  <a:txBody>
                    <a:bodyPr/>
                    <a:lstStyle/>
                    <a:p>
                      <a:r>
                        <a:rPr lang="en-GB" sz="900" b="0" i="0" u="none" strike="noStrike" cap="none" dirty="0">
                          <a:solidFill>
                            <a:srgbClr val="000000"/>
                          </a:solidFill>
                          <a:effectLst/>
                          <a:latin typeface="Arial"/>
                          <a:ea typeface="Arial"/>
                          <a:cs typeface="Arial"/>
                          <a:sym typeface="Arial"/>
                        </a:rPr>
                        <a:t>The liquid and solid water particles that fall from clouds and reach the ground </a:t>
                      </a:r>
                      <a:endParaRPr lang="en-GB" sz="900" b="0" dirty="0"/>
                    </a:p>
                  </a:txBody>
                  <a:tcPr/>
                </a:tc>
                <a:extLst>
                  <a:ext uri="{0D108BD9-81ED-4DB2-BD59-A6C34878D82A}">
                    <a16:rowId xmlns:a16="http://schemas.microsoft.com/office/drawing/2014/main" val="10002"/>
                  </a:ext>
                </a:extLst>
              </a:tr>
              <a:tr h="426928">
                <a:tc>
                  <a:txBody>
                    <a:bodyPr/>
                    <a:lstStyle/>
                    <a:p>
                      <a:r>
                        <a:rPr lang="en-GB" sz="900" dirty="0"/>
                        <a:t>Environment</a:t>
                      </a:r>
                    </a:p>
                  </a:txBody>
                  <a:tcPr/>
                </a:tc>
                <a:tc>
                  <a:txBody>
                    <a:bodyPr/>
                    <a:lstStyle/>
                    <a:p>
                      <a:pPr algn="l"/>
                      <a:r>
                        <a:rPr lang="en-GB" sz="900" b="0" i="0" u="none" strike="noStrike" cap="none" dirty="0">
                          <a:solidFill>
                            <a:srgbClr val="000000"/>
                          </a:solidFill>
                          <a:effectLst/>
                          <a:latin typeface="Arial"/>
                          <a:ea typeface="Arial"/>
                          <a:cs typeface="Arial"/>
                          <a:sym typeface="Arial"/>
                        </a:rPr>
                        <a:t>All the physical surroundings on Earth are called the environment</a:t>
                      </a:r>
                      <a:endParaRPr lang="en-GB" sz="900" b="0" dirty="0"/>
                    </a:p>
                  </a:txBody>
                  <a:tcPr/>
                </a:tc>
                <a:extLst>
                  <a:ext uri="{0D108BD9-81ED-4DB2-BD59-A6C34878D82A}">
                    <a16:rowId xmlns:a16="http://schemas.microsoft.com/office/drawing/2014/main" val="10003"/>
                  </a:ext>
                </a:extLst>
              </a:tr>
              <a:tr h="313081">
                <a:tc>
                  <a:txBody>
                    <a:bodyPr/>
                    <a:lstStyle/>
                    <a:p>
                      <a:r>
                        <a:rPr lang="en-GB" sz="900" dirty="0"/>
                        <a:t>Temperate</a:t>
                      </a:r>
                    </a:p>
                  </a:txBody>
                  <a:tcPr/>
                </a:tc>
                <a:tc>
                  <a:txBody>
                    <a:bodyPr/>
                    <a:lstStyle/>
                    <a:p>
                      <a:r>
                        <a:rPr lang="en-GB" sz="900" b="0" i="0" u="none" strike="noStrike" cap="none" dirty="0">
                          <a:solidFill>
                            <a:srgbClr val="000000"/>
                          </a:solidFill>
                          <a:effectLst/>
                          <a:latin typeface="Arial"/>
                          <a:ea typeface="Arial"/>
                          <a:cs typeface="Arial"/>
                          <a:sym typeface="Arial"/>
                        </a:rPr>
                        <a:t>Mild temperatures and moderate rainfall.</a:t>
                      </a:r>
                      <a:endParaRPr lang="en-GB" sz="900" b="0" dirty="0"/>
                    </a:p>
                  </a:txBody>
                  <a:tcPr/>
                </a:tc>
                <a:extLst>
                  <a:ext uri="{0D108BD9-81ED-4DB2-BD59-A6C34878D82A}">
                    <a16:rowId xmlns:a16="http://schemas.microsoft.com/office/drawing/2014/main" val="10004"/>
                  </a:ext>
                </a:extLst>
              </a:tr>
              <a:tr h="540775">
                <a:tc>
                  <a:txBody>
                    <a:bodyPr/>
                    <a:lstStyle/>
                    <a:p>
                      <a:r>
                        <a:rPr lang="en-GB" sz="900" dirty="0"/>
                        <a:t>Biome</a:t>
                      </a:r>
                    </a:p>
                  </a:txBody>
                  <a:tcPr/>
                </a:tc>
                <a:tc>
                  <a:txBody>
                    <a:bodyPr/>
                    <a:lstStyle/>
                    <a:p>
                      <a:r>
                        <a:rPr lang="en-GB" sz="900" b="0" i="0" u="none" strike="noStrike" cap="none" dirty="0">
                          <a:solidFill>
                            <a:srgbClr val="000000"/>
                          </a:solidFill>
                          <a:effectLst/>
                          <a:latin typeface="Arial"/>
                          <a:ea typeface="Arial"/>
                          <a:cs typeface="Arial"/>
                          <a:sym typeface="Arial"/>
                        </a:rPr>
                        <a:t>Areas of the planet with a similar climate and landscape, where similar animals and plants live</a:t>
                      </a:r>
                      <a:endParaRPr lang="en-GB" sz="900" dirty="0"/>
                    </a:p>
                  </a:txBody>
                  <a:tcPr/>
                </a:tc>
                <a:extLst>
                  <a:ext uri="{0D108BD9-81ED-4DB2-BD59-A6C34878D82A}">
                    <a16:rowId xmlns:a16="http://schemas.microsoft.com/office/drawing/2014/main" val="10005"/>
                  </a:ext>
                </a:extLst>
              </a:tr>
              <a:tr h="313081">
                <a:tc>
                  <a:txBody>
                    <a:bodyPr/>
                    <a:lstStyle/>
                    <a:p>
                      <a:r>
                        <a:rPr lang="en-GB" sz="900" dirty="0"/>
                        <a:t>Vegetation</a:t>
                      </a:r>
                    </a:p>
                  </a:txBody>
                  <a:tcPr/>
                </a:tc>
                <a:tc>
                  <a:txBody>
                    <a:bodyPr/>
                    <a:lstStyle/>
                    <a:p>
                      <a:r>
                        <a:rPr lang="en-GB" sz="900" b="0" i="0" u="none" strike="noStrike" cap="none" dirty="0">
                          <a:solidFill>
                            <a:srgbClr val="000000"/>
                          </a:solidFill>
                          <a:effectLst/>
                          <a:latin typeface="Arial"/>
                          <a:ea typeface="Arial"/>
                          <a:cs typeface="Arial"/>
                          <a:sym typeface="Arial"/>
                        </a:rPr>
                        <a:t>The plant life of a region or the plant community</a:t>
                      </a:r>
                      <a:endParaRPr lang="en-GB" sz="900" dirty="0"/>
                    </a:p>
                  </a:txBody>
                  <a:tcPr/>
                </a:tc>
                <a:extLst>
                  <a:ext uri="{0D108BD9-81ED-4DB2-BD59-A6C34878D82A}">
                    <a16:rowId xmlns:a16="http://schemas.microsoft.com/office/drawing/2014/main" val="10006"/>
                  </a:ext>
                </a:extLst>
              </a:tr>
              <a:tr h="357846">
                <a:tc>
                  <a:txBody>
                    <a:bodyPr/>
                    <a:lstStyle/>
                    <a:p>
                      <a:r>
                        <a:rPr lang="en-GB" sz="900" dirty="0"/>
                        <a:t>Region</a:t>
                      </a:r>
                    </a:p>
                  </a:txBody>
                  <a:tcPr/>
                </a:tc>
                <a:tc>
                  <a:txBody>
                    <a:bodyPr/>
                    <a:lstStyle/>
                    <a:p>
                      <a:r>
                        <a:rPr lang="en-GB" sz="900" b="0" i="0" u="none" strike="noStrike" cap="none" dirty="0">
                          <a:solidFill>
                            <a:srgbClr val="000000"/>
                          </a:solidFill>
                          <a:effectLst/>
                          <a:latin typeface="Arial"/>
                          <a:ea typeface="Arial"/>
                          <a:cs typeface="Arial"/>
                          <a:sym typeface="Arial"/>
                        </a:rPr>
                        <a:t>An area that is defined by certain similar characteristics</a:t>
                      </a:r>
                      <a:endParaRPr lang="en-GB" sz="900" dirty="0"/>
                    </a:p>
                  </a:txBody>
                  <a:tcPr/>
                </a:tc>
                <a:extLst>
                  <a:ext uri="{0D108BD9-81ED-4DB2-BD59-A6C34878D82A}">
                    <a16:rowId xmlns:a16="http://schemas.microsoft.com/office/drawing/2014/main" val="10007"/>
                  </a:ext>
                </a:extLst>
              </a:tr>
              <a:tr h="479985">
                <a:tc>
                  <a:txBody>
                    <a:bodyPr/>
                    <a:lstStyle/>
                    <a:p>
                      <a:r>
                        <a:rPr lang="en-GB" sz="900" dirty="0" err="1"/>
                        <a:t>Habitiat</a:t>
                      </a:r>
                      <a:endParaRPr lang="en-GB" sz="900" dirty="0"/>
                    </a:p>
                  </a:txBody>
                  <a:tcPr/>
                </a:tc>
                <a:tc>
                  <a:txBody>
                    <a:bodyPr/>
                    <a:lstStyle/>
                    <a:p>
                      <a:r>
                        <a:rPr lang="en-GB" sz="900" b="0" i="0" u="none" strike="noStrike" cap="none" dirty="0">
                          <a:solidFill>
                            <a:srgbClr val="000000"/>
                          </a:solidFill>
                          <a:effectLst/>
                          <a:latin typeface="Arial"/>
                          <a:ea typeface="Arial"/>
                          <a:cs typeface="Arial"/>
                          <a:sym typeface="Arial"/>
                        </a:rPr>
                        <a:t>The place where an organism lives is known as a habitat.</a:t>
                      </a:r>
                      <a:endParaRPr lang="en-GB" sz="900" dirty="0"/>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2511188" y="9046290"/>
            <a:ext cx="1077647" cy="215444"/>
          </a:xfrm>
          <a:prstGeom prst="rect">
            <a:avLst/>
          </a:prstGeom>
          <a:noFill/>
        </p:spPr>
        <p:txBody>
          <a:bodyPr wrap="square" rtlCol="0">
            <a:spAutoFit/>
          </a:bodyPr>
          <a:lstStyle/>
          <a:p>
            <a:pPr algn="ctr"/>
            <a:r>
              <a:rPr lang="en-GB" sz="800" b="1" u="sng" dirty="0"/>
              <a:t> </a:t>
            </a:r>
          </a:p>
        </p:txBody>
      </p:sp>
      <p:pic>
        <p:nvPicPr>
          <p:cNvPr id="4" name="Picture 3"/>
          <p:cNvPicPr>
            <a:picLocks noChangeAspect="1"/>
          </p:cNvPicPr>
          <p:nvPr/>
        </p:nvPicPr>
        <p:blipFill>
          <a:blip r:embed="rId3"/>
          <a:stretch>
            <a:fillRect/>
          </a:stretch>
        </p:blipFill>
        <p:spPr>
          <a:xfrm>
            <a:off x="1394309" y="2081736"/>
            <a:ext cx="767964" cy="438001"/>
          </a:xfrm>
          <a:prstGeom prst="rect">
            <a:avLst/>
          </a:prstGeom>
        </p:spPr>
      </p:pic>
      <p:pic>
        <p:nvPicPr>
          <p:cNvPr id="5" name="Picture 4"/>
          <p:cNvPicPr>
            <a:picLocks noChangeAspect="1"/>
          </p:cNvPicPr>
          <p:nvPr/>
        </p:nvPicPr>
        <p:blipFill>
          <a:blip r:embed="rId4"/>
          <a:stretch>
            <a:fillRect/>
          </a:stretch>
        </p:blipFill>
        <p:spPr>
          <a:xfrm>
            <a:off x="3429000" y="2071299"/>
            <a:ext cx="824277" cy="547987"/>
          </a:xfrm>
          <a:prstGeom prst="rect">
            <a:avLst/>
          </a:prstGeom>
        </p:spPr>
      </p:pic>
      <p:pic>
        <p:nvPicPr>
          <p:cNvPr id="7" name="Picture 6"/>
          <p:cNvPicPr>
            <a:picLocks noChangeAspect="1"/>
          </p:cNvPicPr>
          <p:nvPr/>
        </p:nvPicPr>
        <p:blipFill>
          <a:blip r:embed="rId5"/>
          <a:stretch>
            <a:fillRect/>
          </a:stretch>
        </p:blipFill>
        <p:spPr>
          <a:xfrm>
            <a:off x="3630147" y="4846660"/>
            <a:ext cx="631309" cy="581744"/>
          </a:xfrm>
          <a:prstGeom prst="rect">
            <a:avLst/>
          </a:prstGeom>
        </p:spPr>
      </p:pic>
      <p:pic>
        <p:nvPicPr>
          <p:cNvPr id="11" name="Picture 10"/>
          <p:cNvPicPr>
            <a:picLocks noChangeAspect="1"/>
          </p:cNvPicPr>
          <p:nvPr/>
        </p:nvPicPr>
        <p:blipFill>
          <a:blip r:embed="rId6"/>
          <a:stretch>
            <a:fillRect/>
          </a:stretch>
        </p:blipFill>
        <p:spPr>
          <a:xfrm>
            <a:off x="1529467" y="4835596"/>
            <a:ext cx="582189" cy="545675"/>
          </a:xfrm>
          <a:prstGeom prst="rect">
            <a:avLst/>
          </a:prstGeom>
        </p:spPr>
      </p:pic>
      <p:pic>
        <p:nvPicPr>
          <p:cNvPr id="12" name="Picture 11"/>
          <p:cNvPicPr>
            <a:picLocks noChangeAspect="1"/>
          </p:cNvPicPr>
          <p:nvPr/>
        </p:nvPicPr>
        <p:blipFill>
          <a:blip r:embed="rId7"/>
          <a:stretch>
            <a:fillRect/>
          </a:stretch>
        </p:blipFill>
        <p:spPr>
          <a:xfrm>
            <a:off x="5855676" y="4846635"/>
            <a:ext cx="561166" cy="770229"/>
          </a:xfrm>
          <a:prstGeom prst="rect">
            <a:avLst/>
          </a:prstGeom>
        </p:spPr>
      </p:pic>
      <p:pic>
        <p:nvPicPr>
          <p:cNvPr id="14" name="Picture 13"/>
          <p:cNvPicPr>
            <a:picLocks noChangeAspect="1"/>
          </p:cNvPicPr>
          <p:nvPr/>
        </p:nvPicPr>
        <p:blipFill>
          <a:blip r:embed="rId8"/>
          <a:stretch>
            <a:fillRect/>
          </a:stretch>
        </p:blipFill>
        <p:spPr>
          <a:xfrm flipV="1">
            <a:off x="428843" y="8792975"/>
            <a:ext cx="1523728" cy="1495033"/>
          </a:xfrm>
          <a:prstGeom prst="rect">
            <a:avLst/>
          </a:prstGeom>
        </p:spPr>
      </p:pic>
      <p:pic>
        <p:nvPicPr>
          <p:cNvPr id="15" name="Picture 14"/>
          <p:cNvPicPr>
            <a:picLocks noChangeAspect="1"/>
          </p:cNvPicPr>
          <p:nvPr/>
        </p:nvPicPr>
        <p:blipFill>
          <a:blip r:embed="rId9"/>
          <a:stretch>
            <a:fillRect/>
          </a:stretch>
        </p:blipFill>
        <p:spPr>
          <a:xfrm>
            <a:off x="437690" y="10349703"/>
            <a:ext cx="1506035" cy="1701246"/>
          </a:xfrm>
          <a:prstGeom prst="rect">
            <a:avLst/>
          </a:prstGeom>
        </p:spPr>
      </p:pic>
      <p:pic>
        <p:nvPicPr>
          <p:cNvPr id="3" name="Picture 2">
            <a:extLst>
              <a:ext uri="{FF2B5EF4-FFF2-40B4-BE49-F238E27FC236}">
                <a16:creationId xmlns:a16="http://schemas.microsoft.com/office/drawing/2014/main" id="{59EDEFD3-9A04-401B-A534-3946C5DC4F6C}"/>
              </a:ext>
            </a:extLst>
          </p:cNvPr>
          <p:cNvPicPr>
            <a:picLocks noChangeAspect="1"/>
          </p:cNvPicPr>
          <p:nvPr/>
        </p:nvPicPr>
        <p:blipFill rotWithShape="1">
          <a:blip r:embed="rId10"/>
          <a:srcRect l="11111" t="14772" r="7190" b="24053"/>
          <a:stretch/>
        </p:blipFill>
        <p:spPr>
          <a:xfrm>
            <a:off x="5274542" y="2088176"/>
            <a:ext cx="1076018" cy="5479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428</Words>
  <Application>Microsoft Office PowerPoint</Application>
  <PresentationFormat>Widescreen</PresentationFormat>
  <Paragraphs>91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Merry</dc:creator>
  <cp:lastModifiedBy>L Webster</cp:lastModifiedBy>
  <cp:revision>50</cp:revision>
  <dcterms:created xsi:type="dcterms:W3CDTF">2021-08-20T10:34:00Z</dcterms:created>
  <dcterms:modified xsi:type="dcterms:W3CDTF">2025-01-06T20:32:10Z</dcterms:modified>
</cp:coreProperties>
</file>