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12192000"/>
  <p:notesSz cx="6858000" cy="9144000"/>
  <p:embeddedFontLst>
    <p:embeddedFont>
      <p:font typeface="Calibri" panose="020F0502020204030204" pitchFamily="34" charset="0"/>
      <p:regular r:id="rId4"/>
      <p:bold r:id="rId5"/>
      <p:italic r:id="rId6"/>
      <p:boldItalic r:id="rId7"/>
    </p:embeddedFont>
    <p:embeddedFont>
      <p:font typeface="Tahoma" panose="020B0604030504040204" pitchFamily="34" charset="0"/>
      <p:regular r:id="rId8"/>
      <p:bold r:id="rId9"/>
    </p:embeddedFont>
    <p:embeddedFont>
      <p:font typeface="Twinkl Cursive Looped" panose="02000000000000000000" pitchFamily="2"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VgTTGC7HN1DCzNRexLZOQvdY7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76A96-125C-4A93-862C-2D2D4AC65F12}">
  <a:tblStyle styleId="{9A976A96-125C-4A93-862C-2D2D4AC65F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66" y="-2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2593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0"/>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915543" y="1755425"/>
            <a:ext cx="3471863" cy="8664222"/>
          </a:xfrm>
          <a:prstGeom prst="rect">
            <a:avLst/>
          </a:prstGeom>
          <a:noFill/>
          <a:ln>
            <a:noFill/>
          </a:ln>
        </p:spPr>
      </p:sp>
      <p:sp>
        <p:nvSpPr>
          <p:cNvPr id="64" name="Google Shape;64;p11"/>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6" name="Google Shape;96;p1"/>
          <p:cNvSpPr/>
          <p:nvPr/>
        </p:nvSpPr>
        <p:spPr>
          <a:xfrm>
            <a:off x="240477" y="1504837"/>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Calibri"/>
                <a:ea typeface="Calibri"/>
                <a:cs typeface="Calibri"/>
                <a:sym typeface="Calibri"/>
              </a:rPr>
              <a:t>What are we learning ?</a:t>
            </a:r>
            <a:endParaRPr sz="1800" b="0" i="0" u="none" strike="noStrike" cap="none" dirty="0">
              <a:solidFill>
                <a:schemeClr val="lt1"/>
              </a:solidFill>
              <a:latin typeface="Calibri"/>
              <a:ea typeface="Calibri"/>
              <a:cs typeface="Calibri"/>
              <a:sym typeface="Calibri"/>
            </a:endParaRPr>
          </a:p>
        </p:txBody>
      </p:sp>
      <p:sp>
        <p:nvSpPr>
          <p:cNvPr id="109" name="Google Shape;109;p1"/>
          <p:cNvSpPr/>
          <p:nvPr/>
        </p:nvSpPr>
        <p:spPr>
          <a:xfrm>
            <a:off x="249523" y="304730"/>
            <a:ext cx="6280030" cy="500332"/>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txBox="1"/>
          <p:nvPr/>
        </p:nvSpPr>
        <p:spPr>
          <a:xfrm>
            <a:off x="318534" y="304372"/>
            <a:ext cx="6142007" cy="461624"/>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Twinkl Cursive Looped" panose="02000000000000000000" pitchFamily="2" charset="0"/>
                <a:ea typeface="Calibri"/>
                <a:cs typeface="Calibri"/>
                <a:sym typeface="Calibri"/>
              </a:rPr>
              <a:t>Year 5 – South America (Brazil)</a:t>
            </a:r>
            <a:endParaRPr dirty="0">
              <a:latin typeface="Twinkl Cursive Looped" panose="02000000000000000000" pitchFamily="2" charset="0"/>
            </a:endParaRPr>
          </a:p>
        </p:txBody>
      </p:sp>
      <p:sp>
        <p:nvSpPr>
          <p:cNvPr id="111" name="Google Shape;111;p1"/>
          <p:cNvSpPr/>
          <p:nvPr/>
        </p:nvSpPr>
        <p:spPr>
          <a:xfrm>
            <a:off x="240477" y="959098"/>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 Where is South America in relation to the UK</a:t>
            </a:r>
            <a:endParaRPr sz="1800" dirty="0">
              <a:solidFill>
                <a:schemeClr val="lt1"/>
              </a:solidFill>
              <a:latin typeface="Calibri"/>
              <a:ea typeface="Calibri"/>
              <a:cs typeface="Calibri"/>
              <a:sym typeface="Calibri"/>
            </a:endParaRPr>
          </a:p>
        </p:txBody>
      </p:sp>
      <p:sp>
        <p:nvSpPr>
          <p:cNvPr id="121" name="Google Shape;121;p1"/>
          <p:cNvSpPr/>
          <p:nvPr/>
        </p:nvSpPr>
        <p:spPr>
          <a:xfrm>
            <a:off x="4082331" y="8100239"/>
            <a:ext cx="2213134" cy="419100"/>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Vocabulary</a:t>
            </a:r>
            <a:endParaRPr sz="1800" dirty="0">
              <a:solidFill>
                <a:schemeClr val="lt1"/>
              </a:solidFill>
              <a:latin typeface="Calibri"/>
              <a:ea typeface="Calibri"/>
              <a:cs typeface="Calibri"/>
              <a:sym typeface="Calibri"/>
            </a:endParaRPr>
          </a:p>
        </p:txBody>
      </p:sp>
      <p:sp>
        <p:nvSpPr>
          <p:cNvPr id="123" name="Google Shape;123;p1"/>
          <p:cNvSpPr txBox="1"/>
          <p:nvPr/>
        </p:nvSpPr>
        <p:spPr>
          <a:xfrm rot="21436555" flipV="1">
            <a:off x="63791" y="5705752"/>
            <a:ext cx="294115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HOW DO WE HELP PREVENT CLIMATE CHNGE?</a:t>
            </a:r>
            <a:endParaRPr sz="1000" dirty="0"/>
          </a:p>
        </p:txBody>
      </p:sp>
      <p:sp>
        <p:nvSpPr>
          <p:cNvPr id="22" name="Rectangle 21">
            <a:extLst>
              <a:ext uri="{FF2B5EF4-FFF2-40B4-BE49-F238E27FC236}">
                <a16:creationId xmlns:a16="http://schemas.microsoft.com/office/drawing/2014/main" id="{874052E2-2684-471F-A2D2-A799DEE5F0C9}"/>
              </a:ext>
            </a:extLst>
          </p:cNvPr>
          <p:cNvSpPr/>
          <p:nvPr/>
        </p:nvSpPr>
        <p:spPr>
          <a:xfrm>
            <a:off x="63791" y="6245168"/>
            <a:ext cx="3429000" cy="415498"/>
          </a:xfrm>
          <a:prstGeom prst="rect">
            <a:avLst/>
          </a:prstGeom>
        </p:spPr>
        <p:txBody>
          <a:bodyPr>
            <a:spAutoFit/>
          </a:bodyPr>
          <a:lstStyle/>
          <a:p>
            <a:pPr lvl="0" algn="ctr"/>
            <a:r>
              <a:rPr lang="en-GB" sz="1050" dirty="0">
                <a:latin typeface="Tahoma" panose="020B0604030504040204" pitchFamily="34" charset="0"/>
                <a:ea typeface="Tahoma" panose="020B0604030504040204" pitchFamily="34" charset="0"/>
                <a:cs typeface="Tahoma" panose="020B0604030504040204" pitchFamily="34" charset="0"/>
              </a:rPr>
              <a:t>. </a:t>
            </a:r>
          </a:p>
          <a:p>
            <a:pPr lvl="0" algn="ctr"/>
            <a:endParaRPr lang="en-GB"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10040829"/>
              </p:ext>
            </p:extLst>
          </p:nvPr>
        </p:nvGraphicFramePr>
        <p:xfrm>
          <a:off x="63792" y="2050576"/>
          <a:ext cx="6465761" cy="5882640"/>
        </p:xfrm>
        <a:graphic>
          <a:graphicData uri="http://schemas.openxmlformats.org/drawingml/2006/table">
            <a:tbl>
              <a:tblPr firstRow="1" bandRow="1">
                <a:tableStyleId>{9A976A96-125C-4A93-862C-2D2D4AC65F12}</a:tableStyleId>
              </a:tblPr>
              <a:tblGrid>
                <a:gridCol w="2130087">
                  <a:extLst>
                    <a:ext uri="{9D8B030D-6E8A-4147-A177-3AD203B41FA5}">
                      <a16:colId xmlns:a16="http://schemas.microsoft.com/office/drawing/2014/main" val="20000"/>
                    </a:ext>
                  </a:extLst>
                </a:gridCol>
                <a:gridCol w="2130087">
                  <a:extLst>
                    <a:ext uri="{9D8B030D-6E8A-4147-A177-3AD203B41FA5}">
                      <a16:colId xmlns:a16="http://schemas.microsoft.com/office/drawing/2014/main" val="20001"/>
                    </a:ext>
                  </a:extLst>
                </a:gridCol>
                <a:gridCol w="2205587">
                  <a:extLst>
                    <a:ext uri="{9D8B030D-6E8A-4147-A177-3AD203B41FA5}">
                      <a16:colId xmlns:a16="http://schemas.microsoft.com/office/drawing/2014/main" val="20002"/>
                    </a:ext>
                  </a:extLst>
                </a:gridCol>
              </a:tblGrid>
              <a:tr h="29740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Lesson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a:t>South </a:t>
                      </a:r>
                      <a:r>
                        <a:rPr lang="en-GB" sz="800" dirty="0"/>
                        <a:t>America is</a:t>
                      </a:r>
                      <a:r>
                        <a:rPr lang="en-GB" sz="800" baseline="0" dirty="0"/>
                        <a:t>  a continent and has several countries within it. It is surrounded by the Atlantic Ocean on the east coast and the Pacific Ocean on the west coast.</a:t>
                      </a:r>
                      <a:r>
                        <a:rPr lang="en-GB" sz="800" dirty="0"/>
                        <a:t> The </a:t>
                      </a:r>
                      <a:r>
                        <a:rPr lang="en-GB" sz="800" dirty="0" err="1"/>
                        <a:t>Caribean</a:t>
                      </a:r>
                      <a:r>
                        <a:rPr lang="en-GB" sz="800" dirty="0"/>
                        <a:t> Sea  is</a:t>
                      </a:r>
                      <a:r>
                        <a:rPr lang="en-GB" sz="800" baseline="0" dirty="0"/>
                        <a:t> situated to the north.</a:t>
                      </a:r>
                      <a:r>
                        <a:rPr lang="en-GB" sz="800" dirty="0"/>
                        <a:t>             </a:t>
                      </a:r>
                      <a:endParaRPr lang="en-GB" sz="800" b="0" i="0" u="none" strike="noStrike" cap="none" dirty="0">
                        <a:solidFill>
                          <a:srgbClr val="000000"/>
                        </a:solidFill>
                        <a:effectLst/>
                        <a:latin typeface="Arial"/>
                        <a:ea typeface="Arial"/>
                        <a:cs typeface="Arial"/>
                        <a:sym typeface="Arial"/>
                      </a:endParaRPr>
                    </a:p>
                  </a:txBody>
                  <a:tcPr/>
                </a:tc>
                <a:tc>
                  <a:txBody>
                    <a:bodyPr/>
                    <a:lstStyle/>
                    <a:p>
                      <a:r>
                        <a:rPr lang="en-GB" sz="1100" dirty="0"/>
                        <a:t>Lesson</a:t>
                      </a:r>
                      <a:r>
                        <a:rPr lang="en-GB" sz="1100" baseline="0" dirty="0"/>
                        <a:t> 2</a:t>
                      </a:r>
                    </a:p>
                    <a:p>
                      <a:endParaRPr lang="en-GB" sz="1100" baseline="0" dirty="0"/>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r>
                        <a:rPr lang="en-GB" sz="800" b="0" i="0" u="none" strike="noStrike" cap="none" dirty="0">
                          <a:solidFill>
                            <a:srgbClr val="000000"/>
                          </a:solidFill>
                          <a:effectLst/>
                          <a:latin typeface="Arial"/>
                          <a:ea typeface="Arial"/>
                          <a:cs typeface="Arial"/>
                          <a:sym typeface="Arial"/>
                        </a:rPr>
                        <a:t>South America consists of 12 countries—Chile, Argentina, Uruguay, Paraguay, Bolivia, Peru, Ecuador, Brazil, Colombia, Venezuela, Guyana, and Suriname—plus an overseas department of France called French Guiana. This list shows the country and its capital city:</a:t>
                      </a:r>
                    </a:p>
                    <a:p>
                      <a:r>
                        <a:rPr lang="es-ES" sz="800" b="0" i="0" u="none" strike="noStrike" cap="none" dirty="0">
                          <a:solidFill>
                            <a:srgbClr val="000000"/>
                          </a:solidFill>
                          <a:effectLst/>
                          <a:latin typeface="Arial"/>
                          <a:ea typeface="Arial"/>
                          <a:cs typeface="Arial"/>
                          <a:sym typeface="Arial"/>
                        </a:rPr>
                        <a:t>Buenos Aires</a:t>
                      </a:r>
                      <a:r>
                        <a:rPr lang="es-ES" sz="800" b="0" i="0" u="none" strike="noStrike" cap="none" baseline="0" dirty="0">
                          <a:solidFill>
                            <a:srgbClr val="000000"/>
                          </a:solidFill>
                          <a:effectLst/>
                          <a:latin typeface="Arial"/>
                          <a:ea typeface="Arial"/>
                          <a:cs typeface="Arial"/>
                          <a:sym typeface="Arial"/>
                        </a:rPr>
                        <a:t> =</a:t>
                      </a:r>
                      <a:r>
                        <a:rPr lang="es-ES" sz="800" b="0" i="0" u="none" strike="noStrike" cap="none" dirty="0">
                          <a:solidFill>
                            <a:srgbClr val="000000"/>
                          </a:solidFill>
                          <a:effectLst/>
                          <a:latin typeface="Arial"/>
                          <a:ea typeface="Arial"/>
                          <a:cs typeface="Arial"/>
                          <a:sym typeface="Arial"/>
                        </a:rPr>
                        <a:t> Argentina</a:t>
                      </a:r>
                    </a:p>
                    <a:p>
                      <a:r>
                        <a:rPr lang="es-ES" sz="800" b="0" i="0" u="none" strike="noStrike" cap="none" dirty="0">
                          <a:solidFill>
                            <a:srgbClr val="000000"/>
                          </a:solidFill>
                          <a:effectLst/>
                          <a:latin typeface="Arial"/>
                          <a:ea typeface="Arial"/>
                          <a:cs typeface="Arial"/>
                          <a:sym typeface="Arial"/>
                        </a:rPr>
                        <a:t>La Paz</a:t>
                      </a:r>
                      <a:r>
                        <a:rPr lang="es-ES" sz="800" b="0" i="0" u="none" strike="noStrike" cap="none" baseline="0" dirty="0">
                          <a:solidFill>
                            <a:srgbClr val="000000"/>
                          </a:solidFill>
                          <a:effectLst/>
                          <a:latin typeface="Arial"/>
                          <a:ea typeface="Arial"/>
                          <a:cs typeface="Arial"/>
                          <a:sym typeface="Arial"/>
                        </a:rPr>
                        <a:t>  =</a:t>
                      </a:r>
                      <a:r>
                        <a:rPr lang="es-ES" sz="800" b="0" i="0" u="none" strike="noStrike" cap="none" dirty="0">
                          <a:solidFill>
                            <a:srgbClr val="000000"/>
                          </a:solidFill>
                          <a:effectLst/>
                          <a:latin typeface="Arial"/>
                          <a:ea typeface="Arial"/>
                          <a:cs typeface="Arial"/>
                          <a:sym typeface="Arial"/>
                        </a:rPr>
                        <a:t> Bolivia,</a:t>
                      </a:r>
                      <a:r>
                        <a:rPr lang="es-ES" sz="800" b="0" i="0" u="none" strike="noStrike" cap="none" baseline="0" dirty="0">
                          <a:solidFill>
                            <a:srgbClr val="000000"/>
                          </a:solidFill>
                          <a:effectLst/>
                          <a:latin typeface="Arial"/>
                          <a:ea typeface="Arial"/>
                          <a:cs typeface="Arial"/>
                          <a:sym typeface="Arial"/>
                        </a:rPr>
                        <a:t> </a:t>
                      </a:r>
                      <a:r>
                        <a:rPr lang="es-ES" sz="800" b="0" i="0" u="none" strike="noStrike" cap="none" dirty="0">
                          <a:solidFill>
                            <a:srgbClr val="000000"/>
                          </a:solidFill>
                          <a:effectLst/>
                          <a:latin typeface="Arial"/>
                          <a:ea typeface="Arial"/>
                          <a:cs typeface="Arial"/>
                          <a:sym typeface="Arial"/>
                        </a:rPr>
                        <a:t>Brasilia</a:t>
                      </a:r>
                      <a:r>
                        <a:rPr lang="es-ES" sz="800" b="0" i="0" u="none" strike="noStrike" cap="none" baseline="0" dirty="0">
                          <a:solidFill>
                            <a:srgbClr val="000000"/>
                          </a:solidFill>
                          <a:effectLst/>
                          <a:latin typeface="Arial"/>
                          <a:ea typeface="Arial"/>
                          <a:cs typeface="Arial"/>
                          <a:sym typeface="Arial"/>
                        </a:rPr>
                        <a:t> = </a:t>
                      </a:r>
                      <a:r>
                        <a:rPr lang="es-ES" sz="800" b="0" i="0" u="none" strike="noStrike" cap="none" dirty="0">
                          <a:solidFill>
                            <a:srgbClr val="000000"/>
                          </a:solidFill>
                          <a:effectLst/>
                          <a:latin typeface="Arial"/>
                          <a:ea typeface="Arial"/>
                          <a:cs typeface="Arial"/>
                          <a:sym typeface="Arial"/>
                        </a:rPr>
                        <a:t> </a:t>
                      </a:r>
                      <a:r>
                        <a:rPr lang="es-ES" sz="800" b="0" i="0" u="none" strike="noStrike" cap="none" dirty="0" err="1">
                          <a:solidFill>
                            <a:srgbClr val="000000"/>
                          </a:solidFill>
                          <a:effectLst/>
                          <a:latin typeface="Arial"/>
                          <a:ea typeface="Arial"/>
                          <a:cs typeface="Arial"/>
                          <a:sym typeface="Arial"/>
                        </a:rPr>
                        <a:t>Brazil</a:t>
                      </a:r>
                      <a:r>
                        <a:rPr lang="es-ES" sz="800" b="0" i="0" u="none" strike="noStrike" cap="none" dirty="0">
                          <a:solidFill>
                            <a:srgbClr val="000000"/>
                          </a:solidFill>
                          <a:effectLst/>
                          <a:latin typeface="Arial"/>
                          <a:ea typeface="Arial"/>
                          <a:cs typeface="Arial"/>
                          <a:sym typeface="Arial"/>
                        </a:rPr>
                        <a:t>.</a:t>
                      </a:r>
                    </a:p>
                    <a:p>
                      <a:r>
                        <a:rPr lang="es-ES" sz="800" b="0" i="0" u="none" strike="noStrike" cap="none" dirty="0">
                          <a:solidFill>
                            <a:srgbClr val="000000"/>
                          </a:solidFill>
                          <a:effectLst/>
                          <a:latin typeface="Arial"/>
                          <a:ea typeface="Arial"/>
                          <a:cs typeface="Arial"/>
                          <a:sym typeface="Arial"/>
                        </a:rPr>
                        <a:t>Santiago</a:t>
                      </a:r>
                      <a:r>
                        <a:rPr lang="es-ES" sz="800" b="0" i="0" u="none" strike="noStrike" cap="none" baseline="0" dirty="0">
                          <a:solidFill>
                            <a:srgbClr val="000000"/>
                          </a:solidFill>
                          <a:effectLst/>
                          <a:latin typeface="Arial"/>
                          <a:ea typeface="Arial"/>
                          <a:cs typeface="Arial"/>
                          <a:sym typeface="Arial"/>
                        </a:rPr>
                        <a:t> = </a:t>
                      </a:r>
                      <a:r>
                        <a:rPr lang="es-ES" sz="800" b="0" i="0" u="none" strike="noStrike" cap="none" dirty="0">
                          <a:solidFill>
                            <a:srgbClr val="000000"/>
                          </a:solidFill>
                          <a:effectLst/>
                          <a:latin typeface="Arial"/>
                          <a:ea typeface="Arial"/>
                          <a:cs typeface="Arial"/>
                          <a:sym typeface="Arial"/>
                        </a:rPr>
                        <a:t>Chile,</a:t>
                      </a:r>
                      <a:r>
                        <a:rPr lang="es-ES" sz="800" b="0" i="0" u="none" strike="noStrike" cap="none" baseline="0" dirty="0">
                          <a:solidFill>
                            <a:srgbClr val="000000"/>
                          </a:solidFill>
                          <a:effectLst/>
                          <a:latin typeface="Arial"/>
                          <a:ea typeface="Arial"/>
                          <a:cs typeface="Arial"/>
                          <a:sym typeface="Arial"/>
                        </a:rPr>
                        <a:t> </a:t>
                      </a:r>
                      <a:r>
                        <a:rPr lang="es-ES" sz="800" b="0" i="0" u="none" strike="noStrike" cap="none" dirty="0" err="1">
                          <a:solidFill>
                            <a:srgbClr val="000000"/>
                          </a:solidFill>
                          <a:effectLst/>
                          <a:latin typeface="Arial"/>
                          <a:ea typeface="Arial"/>
                          <a:cs typeface="Arial"/>
                          <a:sym typeface="Arial"/>
                        </a:rPr>
                        <a:t>Bogota</a:t>
                      </a:r>
                      <a:r>
                        <a:rPr lang="es-ES" sz="800" b="0" i="0" u="none" strike="noStrike" cap="none" baseline="0" dirty="0">
                          <a:solidFill>
                            <a:srgbClr val="000000"/>
                          </a:solidFill>
                          <a:effectLst/>
                          <a:latin typeface="Arial"/>
                          <a:ea typeface="Arial"/>
                          <a:cs typeface="Arial"/>
                          <a:sym typeface="Arial"/>
                        </a:rPr>
                        <a:t> = </a:t>
                      </a:r>
                      <a:r>
                        <a:rPr lang="es-ES" sz="800" b="0" i="0" u="none" strike="noStrike" cap="none" dirty="0">
                          <a:solidFill>
                            <a:srgbClr val="000000"/>
                          </a:solidFill>
                          <a:effectLst/>
                          <a:latin typeface="Arial"/>
                          <a:ea typeface="Arial"/>
                          <a:cs typeface="Arial"/>
                          <a:sym typeface="Arial"/>
                        </a:rPr>
                        <a:t>Colombia.</a:t>
                      </a:r>
                    </a:p>
                    <a:p>
                      <a:r>
                        <a:rPr lang="es-ES" sz="800" b="0" i="0" u="none" strike="noStrike" cap="none" dirty="0">
                          <a:solidFill>
                            <a:srgbClr val="000000"/>
                          </a:solidFill>
                          <a:effectLst/>
                          <a:latin typeface="Arial"/>
                          <a:ea typeface="Arial"/>
                          <a:cs typeface="Arial"/>
                          <a:sym typeface="Arial"/>
                        </a:rPr>
                        <a:t>Quito</a:t>
                      </a:r>
                      <a:r>
                        <a:rPr lang="es-ES" sz="800" b="0" i="0" u="none" strike="noStrike" cap="none" baseline="0" dirty="0">
                          <a:solidFill>
                            <a:srgbClr val="000000"/>
                          </a:solidFill>
                          <a:effectLst/>
                          <a:latin typeface="Arial"/>
                          <a:ea typeface="Arial"/>
                          <a:cs typeface="Arial"/>
                          <a:sym typeface="Arial"/>
                        </a:rPr>
                        <a:t> = </a:t>
                      </a:r>
                      <a:r>
                        <a:rPr lang="es-ES" sz="800" b="0" i="0" u="none" strike="noStrike" cap="none" dirty="0" err="1">
                          <a:solidFill>
                            <a:srgbClr val="000000"/>
                          </a:solidFill>
                          <a:effectLst/>
                          <a:latin typeface="Arial"/>
                          <a:ea typeface="Arial"/>
                          <a:cs typeface="Arial"/>
                          <a:sym typeface="Arial"/>
                        </a:rPr>
                        <a:t>Ecuador,Georgetown</a:t>
                      </a:r>
                      <a:r>
                        <a:rPr lang="es-ES" sz="800" b="0" i="0" u="none" strike="noStrike" cap="none" baseline="0" dirty="0">
                          <a:solidFill>
                            <a:srgbClr val="000000"/>
                          </a:solidFill>
                          <a:effectLst/>
                          <a:latin typeface="Arial"/>
                          <a:ea typeface="Arial"/>
                          <a:cs typeface="Arial"/>
                          <a:sym typeface="Arial"/>
                        </a:rPr>
                        <a:t> = </a:t>
                      </a:r>
                      <a:r>
                        <a:rPr lang="es-ES" sz="800" b="0" i="0" u="none" strike="noStrike" cap="none" dirty="0">
                          <a:solidFill>
                            <a:srgbClr val="000000"/>
                          </a:solidFill>
                          <a:effectLst/>
                          <a:latin typeface="Arial"/>
                          <a:ea typeface="Arial"/>
                          <a:cs typeface="Arial"/>
                          <a:sym typeface="Arial"/>
                        </a:rPr>
                        <a:t>Guyana,</a:t>
                      </a:r>
                      <a:r>
                        <a:rPr lang="es-ES" sz="800" b="0" i="0" u="none" strike="noStrike" cap="none" baseline="0" dirty="0">
                          <a:solidFill>
                            <a:srgbClr val="000000"/>
                          </a:solidFill>
                          <a:effectLst/>
                          <a:latin typeface="Arial"/>
                          <a:ea typeface="Arial"/>
                          <a:cs typeface="Arial"/>
                          <a:sym typeface="Arial"/>
                        </a:rPr>
                        <a:t> </a:t>
                      </a:r>
                      <a:r>
                        <a:rPr lang="es-ES" sz="800" b="0" i="0" u="none" strike="noStrike" cap="none" dirty="0" err="1">
                          <a:solidFill>
                            <a:srgbClr val="000000"/>
                          </a:solidFill>
                          <a:effectLst/>
                          <a:latin typeface="Arial"/>
                          <a:ea typeface="Arial"/>
                          <a:cs typeface="Arial"/>
                          <a:sym typeface="Arial"/>
                        </a:rPr>
                        <a:t>Asuncion</a:t>
                      </a:r>
                      <a:r>
                        <a:rPr lang="es-ES" sz="800" b="0" i="0" u="none" strike="noStrike" cap="none" baseline="0" dirty="0">
                          <a:solidFill>
                            <a:srgbClr val="000000"/>
                          </a:solidFill>
                          <a:effectLst/>
                          <a:latin typeface="Arial"/>
                          <a:ea typeface="Arial"/>
                          <a:cs typeface="Arial"/>
                          <a:sym typeface="Arial"/>
                        </a:rPr>
                        <a:t> = </a:t>
                      </a:r>
                      <a:r>
                        <a:rPr lang="es-ES" sz="800" b="0" i="0" u="none" strike="noStrike" cap="none" dirty="0">
                          <a:solidFill>
                            <a:srgbClr val="000000"/>
                          </a:solidFill>
                          <a:effectLst/>
                          <a:latin typeface="Arial"/>
                          <a:ea typeface="Arial"/>
                          <a:cs typeface="Arial"/>
                          <a:sym typeface="Arial"/>
                        </a:rPr>
                        <a:t> Paraguay</a:t>
                      </a:r>
                      <a:r>
                        <a:rPr lang="es-ES" sz="1400" b="0" i="0" u="none" strike="noStrike" cap="none" dirty="0">
                          <a:solidFill>
                            <a:srgbClr val="000000"/>
                          </a:solidFill>
                          <a:effectLst/>
                          <a:latin typeface="Arial"/>
                          <a:ea typeface="Arial"/>
                          <a:cs typeface="Arial"/>
                          <a:sym typeface="Arial"/>
                        </a:rPr>
                        <a:t>.</a:t>
                      </a:r>
                    </a:p>
                  </a:txBody>
                  <a:tcPr/>
                </a:tc>
                <a:tc>
                  <a:txBody>
                    <a:bodyPr/>
                    <a:lstStyle/>
                    <a:p>
                      <a:r>
                        <a:rPr lang="en-GB" sz="1100" dirty="0"/>
                        <a:t>Lesson 3</a:t>
                      </a: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dirty="0"/>
                    </a:p>
                    <a:p>
                      <a:endParaRPr lang="en-GB" sz="800" dirty="0"/>
                    </a:p>
                    <a:p>
                      <a:endParaRPr lang="en-GB" sz="800" dirty="0"/>
                    </a:p>
                    <a:p>
                      <a:endParaRPr lang="en-GB" sz="800" dirty="0"/>
                    </a:p>
                    <a:p>
                      <a:endParaRPr lang="en-GB" sz="800" dirty="0"/>
                    </a:p>
                    <a:p>
                      <a:endParaRPr lang="en-GB" sz="800" b="0" i="0" u="none" strike="noStrike" cap="none" dirty="0">
                        <a:solidFill>
                          <a:srgbClr val="000000"/>
                        </a:solidFill>
                        <a:effectLst/>
                        <a:latin typeface="Arial"/>
                        <a:ea typeface="Arial"/>
                        <a:cs typeface="Arial"/>
                        <a:sym typeface="Arial"/>
                      </a:endParaRPr>
                    </a:p>
                    <a:p>
                      <a:r>
                        <a:rPr lang="en-GB" sz="800" b="0" i="0" u="none" strike="noStrike" cap="none" dirty="0">
                          <a:solidFill>
                            <a:srgbClr val="000000"/>
                          </a:solidFill>
                          <a:effectLst/>
                          <a:latin typeface="Arial"/>
                          <a:ea typeface="Arial"/>
                          <a:cs typeface="Arial"/>
                          <a:sym typeface="Arial"/>
                        </a:rPr>
                        <a:t>Manaus has a tropical monsoon climate with consistently high temperatures throughout the year and intense rainfall from October through to June.</a:t>
                      </a:r>
                    </a:p>
                    <a:p>
                      <a:r>
                        <a:rPr lang="en-GB" sz="800" b="0" i="0" u="none" strike="noStrike" cap="none" dirty="0">
                          <a:solidFill>
                            <a:srgbClr val="000000"/>
                          </a:solidFill>
                          <a:effectLst/>
                          <a:latin typeface="Arial"/>
                          <a:ea typeface="Arial"/>
                          <a:cs typeface="Arial"/>
                          <a:sym typeface="Arial"/>
                        </a:rPr>
                        <a:t>It has a maritime climate with four distinct seasons. Average annual temperature varies between 4.5 °C in winter to 14 °C in summer with warmer conditions in the South</a:t>
                      </a:r>
                      <a:r>
                        <a:rPr lang="en-GB" sz="1400" b="0" i="0" u="none" strike="noStrike" cap="none" dirty="0">
                          <a:solidFill>
                            <a:srgbClr val="000000"/>
                          </a:solidFill>
                          <a:effectLst/>
                          <a:latin typeface="Arial"/>
                          <a:ea typeface="Arial"/>
                          <a:cs typeface="Arial"/>
                          <a:sym typeface="Arial"/>
                        </a:rPr>
                        <a:t>.</a:t>
                      </a:r>
                      <a:endParaRPr lang="en-GB" sz="800" dirty="0"/>
                    </a:p>
                  </a:txBody>
                  <a:tcPr/>
                </a:tc>
                <a:extLst>
                  <a:ext uri="{0D108BD9-81ED-4DB2-BD59-A6C34878D82A}">
                    <a16:rowId xmlns:a16="http://schemas.microsoft.com/office/drawing/2014/main" val="10000"/>
                  </a:ext>
                </a:extLst>
              </a:tr>
              <a:tr h="2305991">
                <a:tc>
                  <a:txBody>
                    <a:bodyPr/>
                    <a:lstStyle/>
                    <a:p>
                      <a:r>
                        <a:rPr lang="en-GB" sz="1100" dirty="0"/>
                        <a:t>Lesson 4</a:t>
                      </a:r>
                    </a:p>
                    <a:p>
                      <a:endParaRPr lang="en-GB" sz="800" dirty="0"/>
                    </a:p>
                    <a:p>
                      <a:endParaRPr lang="en-GB" sz="800" dirty="0"/>
                    </a:p>
                    <a:p>
                      <a:endParaRPr lang="en-GB" sz="800" dirty="0"/>
                    </a:p>
                    <a:p>
                      <a:endParaRPr lang="en-GB" sz="1400" b="0" i="0" u="none" strike="noStrike" cap="none" dirty="0">
                        <a:solidFill>
                          <a:srgbClr val="000000"/>
                        </a:solidFill>
                        <a:effectLst/>
                        <a:latin typeface="Arial"/>
                        <a:ea typeface="Arial"/>
                        <a:cs typeface="Arial"/>
                        <a:sym typeface="Arial"/>
                      </a:endParaRPr>
                    </a:p>
                    <a:p>
                      <a:endParaRPr lang="en-GB" sz="800" dirty="0"/>
                    </a:p>
                    <a:p>
                      <a:r>
                        <a:rPr lang="en-GB" sz="800" dirty="0"/>
                        <a:t>Physical features are </a:t>
                      </a:r>
                      <a:r>
                        <a:rPr lang="en-GB" sz="800" b="0" i="0" u="none" strike="noStrike" cap="none" dirty="0">
                          <a:solidFill>
                            <a:srgbClr val="000000"/>
                          </a:solidFill>
                          <a:effectLst/>
                          <a:latin typeface="Arial"/>
                          <a:ea typeface="Arial"/>
                          <a:cs typeface="Arial"/>
                          <a:sym typeface="Arial"/>
                        </a:rPr>
                        <a:t>Human and physical features are </a:t>
                      </a:r>
                      <a:r>
                        <a:rPr lang="en-GB" sz="800" b="1" i="0" u="none" strike="noStrike" cap="none" dirty="0">
                          <a:solidFill>
                            <a:srgbClr val="000000"/>
                          </a:solidFill>
                          <a:effectLst/>
                          <a:latin typeface="Arial"/>
                          <a:ea typeface="Arial"/>
                          <a:cs typeface="Arial"/>
                          <a:sym typeface="Arial"/>
                        </a:rPr>
                        <a:t>things that you can see all around you</a:t>
                      </a:r>
                      <a:r>
                        <a:rPr lang="en-GB" sz="800" b="0" i="0" u="none" strike="noStrike" cap="none" dirty="0">
                          <a:solidFill>
                            <a:srgbClr val="000000"/>
                          </a:solidFill>
                          <a:effectLst/>
                          <a:latin typeface="Arial"/>
                          <a:ea typeface="Arial"/>
                          <a:cs typeface="Arial"/>
                          <a:sym typeface="Arial"/>
                        </a:rPr>
                        <a:t>. Physical features like seas, mountains and rivers are natural.</a:t>
                      </a:r>
                    </a:p>
                    <a:p>
                      <a:r>
                        <a:rPr lang="en-GB" sz="800" b="0" i="0" u="none" strike="noStrike" cap="none" dirty="0">
                          <a:solidFill>
                            <a:srgbClr val="000000"/>
                          </a:solidFill>
                          <a:effectLst/>
                          <a:latin typeface="Arial"/>
                          <a:cs typeface="Arial"/>
                          <a:sym typeface="Arial"/>
                        </a:rPr>
                        <a:t>Human features are </a:t>
                      </a:r>
                      <a:r>
                        <a:rPr lang="en-GB" sz="800" b="0" i="0" u="none" strike="noStrike" cap="none" dirty="0">
                          <a:solidFill>
                            <a:srgbClr val="000000"/>
                          </a:solidFill>
                          <a:effectLst/>
                          <a:latin typeface="Arial"/>
                          <a:ea typeface="Arial"/>
                          <a:cs typeface="Arial"/>
                          <a:sym typeface="Arial"/>
                        </a:rPr>
                        <a:t>things made or built by humans like cities, houses, roads, bridges, ports, farms, factories, language, political systems and religion</a:t>
                      </a:r>
                      <a:r>
                        <a:rPr lang="en-GB" sz="1400" b="0" i="0" u="none" strike="noStrike" cap="none" dirty="0">
                          <a:solidFill>
                            <a:srgbClr val="000000"/>
                          </a:solidFill>
                          <a:effectLst/>
                          <a:latin typeface="Arial"/>
                          <a:ea typeface="Arial"/>
                          <a:cs typeface="Arial"/>
                          <a:sym typeface="Arial"/>
                        </a:rPr>
                        <a:t>.</a:t>
                      </a:r>
                      <a:endParaRPr lang="en-GB" sz="800" dirty="0"/>
                    </a:p>
                    <a:p>
                      <a:endParaRPr lang="en-GB" sz="1100" dirty="0"/>
                    </a:p>
                    <a:p>
                      <a:endParaRPr lang="en-GB" sz="800" b="0" i="0" u="none" strike="noStrike" cap="none" dirty="0">
                        <a:solidFill>
                          <a:srgbClr val="000000"/>
                        </a:solidFill>
                        <a:effectLst/>
                        <a:latin typeface="Arial"/>
                        <a:ea typeface="Arial"/>
                        <a:cs typeface="Arial"/>
                        <a:sym typeface="Arial"/>
                      </a:endParaRPr>
                    </a:p>
                    <a:p>
                      <a:endParaRPr lang="en-GB" sz="1100" dirty="0"/>
                    </a:p>
                    <a:p>
                      <a:endParaRPr lang="en-GB" sz="1100" dirty="0"/>
                    </a:p>
                  </a:txBody>
                  <a:tcPr/>
                </a:tc>
                <a:tc>
                  <a:txBody>
                    <a:bodyPr/>
                    <a:lstStyle/>
                    <a:p>
                      <a:r>
                        <a:rPr lang="en-GB" sz="1100" dirty="0"/>
                        <a:t>Lesson 5</a:t>
                      </a:r>
                    </a:p>
                    <a:p>
                      <a:endParaRPr lang="en-GB" sz="1100" dirty="0"/>
                    </a:p>
                    <a:p>
                      <a:endParaRPr lang="en-GB" sz="1100" dirty="0"/>
                    </a:p>
                    <a:p>
                      <a:endParaRPr lang="en-GB" sz="1100" dirty="0"/>
                    </a:p>
                    <a:p>
                      <a:r>
                        <a:rPr lang="en-GB" sz="800" b="0" i="0" u="none" strike="noStrike" cap="none" dirty="0">
                          <a:solidFill>
                            <a:srgbClr val="000000"/>
                          </a:solidFill>
                          <a:effectLst/>
                          <a:latin typeface="Arial"/>
                          <a:ea typeface="Arial"/>
                          <a:cs typeface="Arial"/>
                          <a:sym typeface="Arial"/>
                        </a:rPr>
                        <a:t> </a:t>
                      </a:r>
                    </a:p>
                    <a:p>
                      <a:endParaRPr lang="en-GB" sz="800" dirty="0"/>
                    </a:p>
                    <a:p>
                      <a:endParaRPr lang="en-GB" sz="800" dirty="0"/>
                    </a:p>
                    <a:p>
                      <a:r>
                        <a:rPr lang="en-GB" sz="800" dirty="0"/>
                        <a:t>Rio</a:t>
                      </a:r>
                      <a:r>
                        <a:rPr lang="en-GB" sz="800" baseline="0" dirty="0"/>
                        <a:t> de Janeiro is a city of two halves. Rich and poor living side by side. F</a:t>
                      </a:r>
                      <a:r>
                        <a:rPr lang="en-GB" sz="800" b="0" i="0" u="none" strike="noStrike" cap="none" dirty="0">
                          <a:solidFill>
                            <a:srgbClr val="000000"/>
                          </a:solidFill>
                          <a:effectLst/>
                          <a:latin typeface="Arial"/>
                          <a:ea typeface="Arial"/>
                          <a:cs typeface="Arial"/>
                          <a:sym typeface="Arial"/>
                        </a:rPr>
                        <a:t>avela in Brazil, a slum or shantytown located within or on the outskirts of the country's large cities, especially Rio de Janeiro and São Paulo. A favela typically comes into being when squatters occupy vacant land at the edge of a city and construct shanties of salvaged or stolen materials.</a:t>
                      </a:r>
                      <a:endParaRPr lang="en-GB" sz="800" baseline="0" dirty="0"/>
                    </a:p>
                  </a:txBody>
                  <a:tcPr/>
                </a:tc>
                <a:tc>
                  <a:txBody>
                    <a:bodyPr/>
                    <a:lstStyle/>
                    <a:p>
                      <a:r>
                        <a:rPr lang="en-GB" sz="1100" dirty="0"/>
                        <a:t>Lesson</a:t>
                      </a:r>
                      <a:r>
                        <a:rPr lang="en-GB" sz="1100" baseline="0" dirty="0"/>
                        <a:t> 6</a:t>
                      </a:r>
                    </a:p>
                    <a:p>
                      <a:endParaRPr lang="en-GB" sz="1100" baseline="0" dirty="0"/>
                    </a:p>
                    <a:p>
                      <a:endParaRPr lang="en-GB" sz="1100" baseline="0" dirty="0"/>
                    </a:p>
                    <a:p>
                      <a:endParaRPr lang="en-GB" sz="1100" baseline="0" dirty="0"/>
                    </a:p>
                    <a:p>
                      <a:endParaRPr lang="en-GB" sz="1100" baseline="0" dirty="0"/>
                    </a:p>
                    <a:p>
                      <a:endParaRPr lang="en-GB" sz="1100" baseline="0" dirty="0"/>
                    </a:p>
                    <a:p>
                      <a:r>
                        <a:rPr lang="en-GB" sz="800" b="0" i="0" u="none" strike="noStrike" cap="none" dirty="0">
                          <a:solidFill>
                            <a:srgbClr val="000000"/>
                          </a:solidFill>
                          <a:effectLst/>
                          <a:latin typeface="Arial"/>
                          <a:ea typeface="Arial"/>
                          <a:cs typeface="Arial"/>
                          <a:sym typeface="Arial"/>
                        </a:rPr>
                        <a:t>Features of a Favela - Low-rise, high density development. Pedestrian orientation. High use of bicycles &amp; public transportation. Mixed use (homes above shops)</a:t>
                      </a:r>
                    </a:p>
                    <a:p>
                      <a:r>
                        <a:rPr lang="en-GB" sz="800" b="0" i="0" u="none" strike="noStrike" cap="none" dirty="0">
                          <a:solidFill>
                            <a:srgbClr val="000000"/>
                          </a:solidFill>
                          <a:effectLst/>
                          <a:latin typeface="Arial"/>
                          <a:cs typeface="Arial"/>
                          <a:sym typeface="Arial"/>
                        </a:rPr>
                        <a:t>Life in the UK is different</a:t>
                      </a:r>
                      <a:r>
                        <a:rPr lang="en-GB" sz="800" b="0" i="0" u="none" strike="noStrike" cap="none" baseline="0" dirty="0">
                          <a:solidFill>
                            <a:srgbClr val="000000"/>
                          </a:solidFill>
                          <a:effectLst/>
                          <a:latin typeface="Arial"/>
                          <a:cs typeface="Arial"/>
                          <a:sym typeface="Arial"/>
                        </a:rPr>
                        <a:t> we have designated shopping and residential areas. Parks and education establishments</a:t>
                      </a:r>
                      <a:endParaRPr lang="en-GB" sz="8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85566393"/>
              </p:ext>
            </p:extLst>
          </p:nvPr>
        </p:nvGraphicFramePr>
        <p:xfrm>
          <a:off x="3492791" y="8645980"/>
          <a:ext cx="2967750" cy="3441817"/>
        </p:xfrm>
        <a:graphic>
          <a:graphicData uri="http://schemas.openxmlformats.org/drawingml/2006/table">
            <a:tbl>
              <a:tblPr firstRow="1" bandRow="1">
                <a:tableStyleId>{9A976A96-125C-4A93-862C-2D2D4AC65F12}</a:tableStyleId>
              </a:tblPr>
              <a:tblGrid>
                <a:gridCol w="992662">
                  <a:extLst>
                    <a:ext uri="{9D8B030D-6E8A-4147-A177-3AD203B41FA5}">
                      <a16:colId xmlns:a16="http://schemas.microsoft.com/office/drawing/2014/main" val="20000"/>
                    </a:ext>
                  </a:extLst>
                </a:gridCol>
                <a:gridCol w="1975088">
                  <a:extLst>
                    <a:ext uri="{9D8B030D-6E8A-4147-A177-3AD203B41FA5}">
                      <a16:colId xmlns:a16="http://schemas.microsoft.com/office/drawing/2014/main" val="20001"/>
                    </a:ext>
                  </a:extLst>
                </a:gridCol>
              </a:tblGrid>
              <a:tr h="761284">
                <a:tc>
                  <a:txBody>
                    <a:bodyPr/>
                    <a:lstStyle/>
                    <a:p>
                      <a:r>
                        <a:rPr lang="en-GB" sz="800" dirty="0"/>
                        <a:t>Rainfall</a:t>
                      </a:r>
                    </a:p>
                  </a:txBody>
                  <a:tcPr/>
                </a:tc>
                <a:tc>
                  <a:txBody>
                    <a:bodyPr/>
                    <a:lstStyle/>
                    <a:p>
                      <a:r>
                        <a:rPr lang="en-GB" sz="800" b="1" i="0" u="none" strike="noStrike" cap="none" dirty="0">
                          <a:solidFill>
                            <a:srgbClr val="000000"/>
                          </a:solidFill>
                          <a:effectLst/>
                          <a:latin typeface="Arial"/>
                          <a:ea typeface="Arial"/>
                          <a:cs typeface="Arial"/>
                          <a:sym typeface="Arial"/>
                        </a:rPr>
                        <a:t>Rain is the liquid form of water that falls from the sky in drops</a:t>
                      </a:r>
                      <a:r>
                        <a:rPr lang="en-GB" sz="800" b="0" i="0" u="none" strike="noStrike" cap="none" dirty="0">
                          <a:solidFill>
                            <a:srgbClr val="000000"/>
                          </a:solidFill>
                          <a:effectLst/>
                          <a:latin typeface="Arial"/>
                          <a:ea typeface="Arial"/>
                          <a:cs typeface="Arial"/>
                          <a:sym typeface="Arial"/>
                        </a:rPr>
                        <a:t>. Cyclones and other storms can bring heavy rains. Rain fills lakes, ponds, rivers, and streams ...</a:t>
                      </a:r>
                      <a:endParaRPr lang="en-GB" sz="800" dirty="0"/>
                    </a:p>
                  </a:txBody>
                  <a:tcPr/>
                </a:tc>
                <a:extLst>
                  <a:ext uri="{0D108BD9-81ED-4DB2-BD59-A6C34878D82A}">
                    <a16:rowId xmlns:a16="http://schemas.microsoft.com/office/drawing/2014/main" val="10000"/>
                  </a:ext>
                </a:extLst>
              </a:tr>
              <a:tr h="535718">
                <a:tc>
                  <a:txBody>
                    <a:bodyPr/>
                    <a:lstStyle/>
                    <a:p>
                      <a:r>
                        <a:rPr lang="en-GB" sz="800" dirty="0"/>
                        <a:t>Average</a:t>
                      </a:r>
                    </a:p>
                  </a:txBody>
                  <a:tcPr/>
                </a:tc>
                <a:tc>
                  <a:txBody>
                    <a:bodyPr/>
                    <a:lstStyle/>
                    <a:p>
                      <a:r>
                        <a:rPr lang="en-GB" sz="800" b="0" i="0" u="none" strike="noStrike" cap="none" dirty="0">
                          <a:solidFill>
                            <a:srgbClr val="000000"/>
                          </a:solidFill>
                          <a:effectLst/>
                          <a:latin typeface="Arial"/>
                          <a:ea typeface="Arial"/>
                          <a:cs typeface="Arial"/>
                          <a:sym typeface="Arial"/>
                        </a:rPr>
                        <a:t>An Average is created by adding the temperatures together</a:t>
                      </a:r>
                      <a:r>
                        <a:rPr lang="en-GB" sz="800" b="0" i="0" u="none" strike="noStrike" cap="none" baseline="0" dirty="0">
                          <a:solidFill>
                            <a:srgbClr val="000000"/>
                          </a:solidFill>
                          <a:effectLst/>
                          <a:latin typeface="Arial"/>
                          <a:ea typeface="Arial"/>
                          <a:cs typeface="Arial"/>
                          <a:sym typeface="Arial"/>
                        </a:rPr>
                        <a:t> and divide by how many temperatures there are.</a:t>
                      </a:r>
                      <a:endParaRPr lang="en-GB" sz="800" dirty="0"/>
                    </a:p>
                  </a:txBody>
                  <a:tcPr/>
                </a:tc>
                <a:extLst>
                  <a:ext uri="{0D108BD9-81ED-4DB2-BD59-A6C34878D82A}">
                    <a16:rowId xmlns:a16="http://schemas.microsoft.com/office/drawing/2014/main" val="10001"/>
                  </a:ext>
                </a:extLst>
              </a:tr>
              <a:tr h="428155">
                <a:tc>
                  <a:txBody>
                    <a:bodyPr/>
                    <a:lstStyle/>
                    <a:p>
                      <a:r>
                        <a:rPr lang="en-GB" sz="800" dirty="0"/>
                        <a:t>Temperature</a:t>
                      </a:r>
                    </a:p>
                  </a:txBody>
                  <a:tcPr/>
                </a:tc>
                <a:tc>
                  <a:txBody>
                    <a:bodyPr/>
                    <a:lstStyle/>
                    <a:p>
                      <a:r>
                        <a:rPr lang="en-GB" sz="800" b="0" i="0" u="none" strike="noStrike" cap="none" dirty="0">
                          <a:solidFill>
                            <a:srgbClr val="000000"/>
                          </a:solidFill>
                          <a:effectLst/>
                          <a:latin typeface="Arial"/>
                          <a:ea typeface="Arial"/>
                          <a:cs typeface="Arial"/>
                          <a:sym typeface="Arial"/>
                        </a:rPr>
                        <a:t>Temperature is how much heat is in something, and you experience it every day.</a:t>
                      </a:r>
                      <a:endParaRPr lang="en-GB" sz="800" dirty="0"/>
                    </a:p>
                  </a:txBody>
                  <a:tcPr/>
                </a:tc>
                <a:extLst>
                  <a:ext uri="{0D108BD9-81ED-4DB2-BD59-A6C34878D82A}">
                    <a16:rowId xmlns:a16="http://schemas.microsoft.com/office/drawing/2014/main" val="10002"/>
                  </a:ext>
                </a:extLst>
              </a:tr>
              <a:tr h="428155">
                <a:tc>
                  <a:txBody>
                    <a:bodyPr/>
                    <a:lstStyle/>
                    <a:p>
                      <a:r>
                        <a:rPr lang="en-GB" sz="800" dirty="0"/>
                        <a:t>Climate</a:t>
                      </a:r>
                    </a:p>
                  </a:txBody>
                  <a:tcPr/>
                </a:tc>
                <a:tc>
                  <a:txBody>
                    <a:bodyPr/>
                    <a:lstStyle/>
                    <a:p>
                      <a:r>
                        <a:rPr lang="en-GB" sz="800" b="0" i="0" u="none" strike="noStrike" cap="none" dirty="0">
                          <a:solidFill>
                            <a:srgbClr val="000000"/>
                          </a:solidFill>
                          <a:effectLst/>
                          <a:latin typeface="Arial"/>
                          <a:ea typeface="Arial"/>
                          <a:cs typeface="Arial"/>
                          <a:sym typeface="Arial"/>
                        </a:rPr>
                        <a:t>The weather found in a certain place over a long period of time is known as the climate.</a:t>
                      </a:r>
                      <a:endParaRPr lang="en-GB" sz="800" dirty="0"/>
                    </a:p>
                  </a:txBody>
                  <a:tcPr/>
                </a:tc>
                <a:extLst>
                  <a:ext uri="{0D108BD9-81ED-4DB2-BD59-A6C34878D82A}">
                    <a16:rowId xmlns:a16="http://schemas.microsoft.com/office/drawing/2014/main" val="10003"/>
                  </a:ext>
                </a:extLst>
              </a:tr>
              <a:tr h="656504">
                <a:tc>
                  <a:txBody>
                    <a:bodyPr/>
                    <a:lstStyle/>
                    <a:p>
                      <a:r>
                        <a:rPr lang="en-GB" sz="800" dirty="0"/>
                        <a:t>Favela</a:t>
                      </a:r>
                    </a:p>
                  </a:txBody>
                  <a:tcPr/>
                </a:tc>
                <a:tc>
                  <a:txBody>
                    <a:bodyPr/>
                    <a:lstStyle/>
                    <a:p>
                      <a:r>
                        <a:rPr lang="en-GB" sz="800" b="0" i="0" u="none" strike="noStrike" cap="none" dirty="0">
                          <a:solidFill>
                            <a:srgbClr val="000000"/>
                          </a:solidFill>
                          <a:effectLst/>
                          <a:latin typeface="Arial"/>
                          <a:ea typeface="Arial"/>
                          <a:cs typeface="Arial"/>
                          <a:sym typeface="Arial"/>
                        </a:rPr>
                        <a:t>favela, in Brazil, a slum or shantytown located within or on the outskirts of the country's large cities, especially Rio de Janeiro and São Paulo.</a:t>
                      </a:r>
                      <a:endParaRPr lang="en-GB" sz="800" dirty="0"/>
                    </a:p>
                  </a:txBody>
                  <a:tcPr/>
                </a:tc>
                <a:extLst>
                  <a:ext uri="{0D108BD9-81ED-4DB2-BD59-A6C34878D82A}">
                    <a16:rowId xmlns:a16="http://schemas.microsoft.com/office/drawing/2014/main" val="10004"/>
                  </a:ext>
                </a:extLst>
              </a:tr>
              <a:tr h="529375">
                <a:tc>
                  <a:txBody>
                    <a:bodyPr/>
                    <a:lstStyle/>
                    <a:p>
                      <a:r>
                        <a:rPr lang="en-GB" sz="800" dirty="0"/>
                        <a:t>Pedestrian</a:t>
                      </a:r>
                    </a:p>
                    <a:p>
                      <a:r>
                        <a:rPr lang="en-GB" sz="800" dirty="0"/>
                        <a:t>Area</a:t>
                      </a:r>
                    </a:p>
                  </a:txBody>
                  <a:tcPr/>
                </a:tc>
                <a:tc>
                  <a:txBody>
                    <a:bodyPr/>
                    <a:lstStyle/>
                    <a:p>
                      <a:r>
                        <a:rPr lang="en-GB" sz="800" b="0" i="0" u="none" strike="noStrike" cap="none" dirty="0">
                          <a:solidFill>
                            <a:srgbClr val="000000"/>
                          </a:solidFill>
                          <a:effectLst/>
                          <a:latin typeface="Arial"/>
                          <a:ea typeface="Arial"/>
                          <a:cs typeface="Arial"/>
                          <a:sym typeface="Arial"/>
                        </a:rPr>
                        <a:t>A person who is walking</a:t>
                      </a:r>
                      <a:r>
                        <a:rPr lang="en-GB" sz="800" b="0" i="0" u="none" strike="noStrike" cap="none" baseline="0" dirty="0">
                          <a:solidFill>
                            <a:srgbClr val="000000"/>
                          </a:solidFill>
                          <a:effectLst/>
                          <a:latin typeface="Arial"/>
                          <a:ea typeface="Arial"/>
                          <a:cs typeface="Arial"/>
                          <a:sym typeface="Arial"/>
                        </a:rPr>
                        <a:t> in a walking area only</a:t>
                      </a:r>
                      <a:endParaRPr lang="en-GB" sz="800" dirty="0"/>
                    </a:p>
                  </a:txBody>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3"/>
          <a:stretch>
            <a:fillRect/>
          </a:stretch>
        </p:blipFill>
        <p:spPr>
          <a:xfrm>
            <a:off x="267224" y="2283128"/>
            <a:ext cx="1839024" cy="1328657"/>
          </a:xfrm>
          <a:prstGeom prst="rect">
            <a:avLst/>
          </a:prstGeom>
        </p:spPr>
      </p:pic>
      <p:pic>
        <p:nvPicPr>
          <p:cNvPr id="14" name="Picture 13"/>
          <p:cNvPicPr>
            <a:picLocks noChangeAspect="1"/>
          </p:cNvPicPr>
          <p:nvPr/>
        </p:nvPicPr>
        <p:blipFill>
          <a:blip r:embed="rId4"/>
          <a:stretch>
            <a:fillRect/>
          </a:stretch>
        </p:blipFill>
        <p:spPr>
          <a:xfrm>
            <a:off x="2502394" y="2312091"/>
            <a:ext cx="1565514" cy="1299694"/>
          </a:xfrm>
          <a:prstGeom prst="rect">
            <a:avLst/>
          </a:prstGeom>
        </p:spPr>
      </p:pic>
      <p:pic>
        <p:nvPicPr>
          <p:cNvPr id="15" name="Picture 14"/>
          <p:cNvPicPr>
            <a:picLocks noChangeAspect="1"/>
          </p:cNvPicPr>
          <p:nvPr/>
        </p:nvPicPr>
        <p:blipFill>
          <a:blip r:embed="rId5"/>
          <a:stretch>
            <a:fillRect/>
          </a:stretch>
        </p:blipFill>
        <p:spPr>
          <a:xfrm>
            <a:off x="4444984" y="2300380"/>
            <a:ext cx="1712090" cy="1283542"/>
          </a:xfrm>
          <a:prstGeom prst="rect">
            <a:avLst/>
          </a:prstGeom>
        </p:spPr>
      </p:pic>
      <p:pic>
        <p:nvPicPr>
          <p:cNvPr id="16" name="Picture 15"/>
          <p:cNvPicPr>
            <a:picLocks noChangeAspect="1"/>
          </p:cNvPicPr>
          <p:nvPr/>
        </p:nvPicPr>
        <p:blipFill>
          <a:blip r:embed="rId6"/>
          <a:stretch>
            <a:fillRect/>
          </a:stretch>
        </p:blipFill>
        <p:spPr>
          <a:xfrm>
            <a:off x="292518" y="5479576"/>
            <a:ext cx="760675" cy="616901"/>
          </a:xfrm>
          <a:prstGeom prst="rect">
            <a:avLst/>
          </a:prstGeom>
        </p:spPr>
      </p:pic>
      <p:sp>
        <p:nvSpPr>
          <p:cNvPr id="17" name="Rectangle 16"/>
          <p:cNvSpPr/>
          <p:nvPr/>
        </p:nvSpPr>
        <p:spPr>
          <a:xfrm>
            <a:off x="4958978" y="7330649"/>
            <a:ext cx="1005403" cy="307777"/>
          </a:xfrm>
          <a:prstGeom prst="rect">
            <a:avLst/>
          </a:prstGeom>
        </p:spPr>
        <p:txBody>
          <a:bodyPr wrap="none">
            <a:spAutoFit/>
          </a:bodyPr>
          <a:lstStyle/>
          <a:p>
            <a:pPr lvl="0" algn="ctr"/>
            <a:r>
              <a:rPr lang="en-GB" dirty="0">
                <a:solidFill>
                  <a:schemeClr val="lt1"/>
                </a:solidFill>
                <a:latin typeface="Calibri"/>
                <a:ea typeface="Calibri"/>
                <a:cs typeface="Calibri"/>
                <a:sym typeface="Calibri"/>
              </a:rPr>
              <a:t>Vocabulary</a:t>
            </a:r>
          </a:p>
        </p:txBody>
      </p:sp>
      <p:pic>
        <p:nvPicPr>
          <p:cNvPr id="19" name="Picture 18"/>
          <p:cNvPicPr>
            <a:picLocks noChangeAspect="1"/>
          </p:cNvPicPr>
          <p:nvPr/>
        </p:nvPicPr>
        <p:blipFill>
          <a:blip r:embed="rId7"/>
          <a:stretch>
            <a:fillRect/>
          </a:stretch>
        </p:blipFill>
        <p:spPr>
          <a:xfrm>
            <a:off x="2294487" y="5540375"/>
            <a:ext cx="865092" cy="696632"/>
          </a:xfrm>
          <a:prstGeom prst="rect">
            <a:avLst/>
          </a:prstGeom>
        </p:spPr>
      </p:pic>
      <p:pic>
        <p:nvPicPr>
          <p:cNvPr id="20" name="Picture 19"/>
          <p:cNvPicPr>
            <a:picLocks noChangeAspect="1"/>
          </p:cNvPicPr>
          <p:nvPr/>
        </p:nvPicPr>
        <p:blipFill>
          <a:blip r:embed="rId8"/>
          <a:stretch>
            <a:fillRect/>
          </a:stretch>
        </p:blipFill>
        <p:spPr>
          <a:xfrm>
            <a:off x="4407730" y="5479576"/>
            <a:ext cx="837218" cy="757431"/>
          </a:xfrm>
          <a:prstGeom prst="rect">
            <a:avLst/>
          </a:prstGeom>
        </p:spPr>
      </p:pic>
      <p:pic>
        <p:nvPicPr>
          <p:cNvPr id="21" name="Picture 20"/>
          <p:cNvPicPr>
            <a:picLocks noChangeAspect="1"/>
          </p:cNvPicPr>
          <p:nvPr/>
        </p:nvPicPr>
        <p:blipFill>
          <a:blip r:embed="rId9"/>
          <a:stretch>
            <a:fillRect/>
          </a:stretch>
        </p:blipFill>
        <p:spPr>
          <a:xfrm>
            <a:off x="1080408" y="9047787"/>
            <a:ext cx="1933845" cy="18195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556</Words>
  <Application>Microsoft Office PowerPoint</Application>
  <PresentationFormat>Widescreen</PresentationFormat>
  <Paragraphs>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Twinkl Cursive Looped</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Merry</dc:creator>
  <cp:lastModifiedBy>L Webster</cp:lastModifiedBy>
  <cp:revision>35</cp:revision>
  <dcterms:created xsi:type="dcterms:W3CDTF">2021-08-20T10:34:00Z</dcterms:created>
  <dcterms:modified xsi:type="dcterms:W3CDTF">2024-09-20T09:21:55Z</dcterms:modified>
</cp:coreProperties>
</file>