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12192000"/>
  <p:notesSz cx="6858000" cy="9144000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iVgTTGC7HN1DCzNRexLZOQvdY7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976A96-125C-4A93-862C-2D2D4AC65F12}">
  <a:tblStyle styleId="{9A976A96-125C-4A93-862C-2D2D4AC65F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181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25930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6899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-438856" y="4155899"/>
            <a:ext cx="7735712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481057" y="5075811"/>
            <a:ext cx="10332156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2519318" y="3639917"/>
            <a:ext cx="10332156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71488" y="3245556"/>
            <a:ext cx="2914650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3471863" y="3245556"/>
            <a:ext cx="2914650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72381" y="4453467"/>
            <a:ext cx="2901255" cy="655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3471863" y="2988734"/>
            <a:ext cx="2915543" cy="146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3471863" y="4453467"/>
            <a:ext cx="2915543" cy="655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2915543" y="1755425"/>
            <a:ext cx="3471863" cy="8664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472381" y="3657600"/>
            <a:ext cx="2211884" cy="677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2915543" y="1755425"/>
            <a:ext cx="3471863" cy="866422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472381" y="3657600"/>
            <a:ext cx="2211884" cy="677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/>
          <p:nvPr/>
        </p:nvSpPr>
        <p:spPr>
          <a:xfrm>
            <a:off x="240477" y="1504837"/>
            <a:ext cx="6280030" cy="461665"/>
          </a:xfrm>
          <a:prstGeom prst="rect">
            <a:avLst/>
          </a:prstGeom>
          <a:solidFill>
            <a:srgbClr val="3F3F3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are we learning ?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249523" y="304730"/>
            <a:ext cx="6280030" cy="500332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309488" y="288126"/>
            <a:ext cx="614200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     Year 3 - Geographical </a:t>
            </a:r>
            <a:r>
              <a:rPr lang="en-GB" sz="2400" dirty="0">
                <a:solidFill>
                  <a:schemeClr val="bg1"/>
                </a:solidFill>
              </a:rPr>
              <a:t>regions of the UK</a:t>
            </a:r>
          </a:p>
        </p:txBody>
      </p:sp>
      <p:sp>
        <p:nvSpPr>
          <p:cNvPr id="111" name="Google Shape;111;p1"/>
          <p:cNvSpPr/>
          <p:nvPr/>
        </p:nvSpPr>
        <p:spPr>
          <a:xfrm>
            <a:off x="240476" y="928335"/>
            <a:ext cx="6280030" cy="461665"/>
          </a:xfrm>
          <a:prstGeom prst="rect">
            <a:avLst/>
          </a:prstGeom>
          <a:solidFill>
            <a:srgbClr val="3F3F3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are the features of the UK ?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"/>
          <p:cNvSpPr/>
          <p:nvPr/>
        </p:nvSpPr>
        <p:spPr>
          <a:xfrm>
            <a:off x="4082331" y="8100239"/>
            <a:ext cx="2213134" cy="419100"/>
          </a:xfrm>
          <a:prstGeom prst="rect">
            <a:avLst/>
          </a:prstGeom>
          <a:solidFill>
            <a:srgbClr val="3F3F3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"/>
          <p:cNvSpPr txBox="1"/>
          <p:nvPr/>
        </p:nvSpPr>
        <p:spPr>
          <a:xfrm rot="21436555" flipV="1">
            <a:off x="63791" y="5705752"/>
            <a:ext cx="294115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HOW DO WE HELP PREVENT CLIMATE </a:t>
            </a:r>
            <a:r>
              <a:rPr lang="en-US" sz="1200" dirty="0" smtClean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CHNGE</a:t>
            </a:r>
            <a:r>
              <a:rPr lang="en-US" sz="12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?</a:t>
            </a:r>
            <a:endParaRPr sz="1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74052E2-2684-471F-A2D2-A799DEE5F0C9}"/>
              </a:ext>
            </a:extLst>
          </p:cNvPr>
          <p:cNvSpPr/>
          <p:nvPr/>
        </p:nvSpPr>
        <p:spPr>
          <a:xfrm>
            <a:off x="63791" y="6245168"/>
            <a:ext cx="3429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GB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lvl="0" algn="ctr"/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668618"/>
              </p:ext>
            </p:extLst>
          </p:nvPr>
        </p:nvGraphicFramePr>
        <p:xfrm>
          <a:off x="63792" y="2050577"/>
          <a:ext cx="6465761" cy="5288280"/>
        </p:xfrm>
        <a:graphic>
          <a:graphicData uri="http://schemas.openxmlformats.org/drawingml/2006/table">
            <a:tbl>
              <a:tblPr firstRow="1" bandRow="1">
                <a:tableStyleId>{9A976A96-125C-4A93-862C-2D2D4AC65F12}</a:tableStyleId>
              </a:tblPr>
              <a:tblGrid>
                <a:gridCol w="2130087"/>
                <a:gridCol w="2130087"/>
                <a:gridCol w="2205587"/>
              </a:tblGrid>
              <a:tr h="31255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100" dirty="0" smtClean="0"/>
                        <a:t>Lesson 1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100" dirty="0" smtClean="0"/>
                    </a:p>
                    <a:p>
                      <a:endParaRPr lang="en-GB" sz="800" b="1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GB" sz="800" b="1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GB" sz="800" b="1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GB" sz="800" b="1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GB" sz="800" b="1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GB" sz="800" b="1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GB" sz="8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Great Britain</a:t>
                      </a:r>
                      <a:endParaRPr lang="en-GB" sz="8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GB" sz="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The collective name of England, Scotland and Wales. It does not include Northern Ireland</a:t>
                      </a:r>
                      <a:r>
                        <a:rPr lang="en-GB" sz="14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  <a:p>
                      <a:r>
                        <a:rPr lang="en-GB" sz="8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The United Kingdom</a:t>
                      </a:r>
                      <a:endParaRPr lang="en-GB" sz="8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GB" sz="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The United Kingdom of Great Britain and Northern Ireland (to give its full name) refers to the political union between England, Wales, Scotland and Northern Ireland. </a:t>
                      </a:r>
                    </a:p>
                    <a:p>
                      <a:r>
                        <a:rPr lang="en-GB" sz="8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The British Isles</a:t>
                      </a:r>
                      <a:endParaRPr lang="en-GB" sz="8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GB" sz="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This refers to the islands of Great Britain and Ireland – including the Republic of Ireland – and the 5000 or so smaller islands scattered around our coasts, such as the Channel Isles.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Lesson</a:t>
                      </a:r>
                      <a:r>
                        <a:rPr lang="en-GB" sz="1100" baseline="0" dirty="0" smtClean="0"/>
                        <a:t> </a:t>
                      </a:r>
                      <a:r>
                        <a:rPr lang="en-GB" sz="1100" baseline="0" dirty="0" smtClean="0"/>
                        <a:t>2</a:t>
                      </a:r>
                    </a:p>
                    <a:p>
                      <a:endParaRPr lang="en-GB" sz="1100" baseline="0" dirty="0" smtClean="0"/>
                    </a:p>
                    <a:p>
                      <a:endParaRPr lang="en-GB" sz="1100" b="0" i="0" u="none" strike="noStrike" cap="non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GB" sz="1100" b="0" i="0" u="none" strike="noStrike" cap="non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GB" sz="1100" b="0" i="0" u="none" strike="noStrike" cap="non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GB" sz="1100" b="0" i="0" u="none" strike="noStrike" cap="non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GB" sz="1100" b="0" i="0" u="none" strike="noStrike" cap="non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GB" sz="1100" b="0" i="0" u="none" strike="noStrike" cap="non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GB" sz="1100" b="0" i="0" u="none" strike="noStrike" cap="non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GB" sz="1100" b="0" i="0" u="none" strike="noStrike" cap="non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GB" sz="1100" b="0" i="0" u="none" strike="noStrike" cap="non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GB" sz="8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city is </a:t>
                      </a:r>
                      <a:r>
                        <a:rPr lang="en-GB" sz="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place where many people live closely together. It may have a cathedral.</a:t>
                      </a:r>
                    </a:p>
                    <a:p>
                      <a:r>
                        <a:rPr lang="en-GB" sz="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Some</a:t>
                      </a:r>
                      <a:r>
                        <a:rPr lang="en-GB" sz="8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Cities of the </a:t>
                      </a:r>
                      <a:r>
                        <a:rPr lang="en-GB" sz="8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Uk</a:t>
                      </a:r>
                      <a:r>
                        <a:rPr lang="en-GB" sz="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:-</a:t>
                      </a:r>
                    </a:p>
                    <a:p>
                      <a:r>
                        <a:rPr lang="en-GB" sz="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London,</a:t>
                      </a:r>
                      <a:r>
                        <a:rPr lang="en-GB" sz="8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Birmingham, Manchester,</a:t>
                      </a:r>
                    </a:p>
                    <a:p>
                      <a:r>
                        <a:rPr lang="en-GB" sz="8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Liverpool, Bristol, Leeds, Edinburgh, Cardiff, Belfast.</a:t>
                      </a:r>
                    </a:p>
                    <a:p>
                      <a:r>
                        <a:rPr lang="en-GB" sz="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London is South East of Liverpool.</a:t>
                      </a:r>
                    </a:p>
                    <a:p>
                      <a:r>
                        <a:rPr lang="en-GB" sz="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Edinburgh is North East of Liverpool.</a:t>
                      </a:r>
                    </a:p>
                    <a:p>
                      <a:r>
                        <a:rPr lang="en-GB" sz="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Bristol is south west of Birmingham</a:t>
                      </a:r>
                    </a:p>
                    <a:p>
                      <a:endParaRPr lang="en-GB" sz="800" b="0" i="0" u="none" strike="noStrike" cap="non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Lesson 3</a:t>
                      </a:r>
                    </a:p>
                    <a:p>
                      <a:endParaRPr lang="en-GB" sz="8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GB" sz="8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GB" sz="8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GB" sz="8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GB" sz="8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GB" sz="8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GB" sz="8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GB" sz="8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GB" sz="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mountain is a landform that rises high above the surrounding terrain in a limited area. They are made from rocks and earth. Generally, mountains are higher than 600 meters</a:t>
                      </a:r>
                      <a:r>
                        <a:rPr lang="en-GB" sz="14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lang="en-GB" sz="8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GB" sz="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The main mountains in the UK (Ben Nevis – Scotland, Snowdon - Wales, </a:t>
                      </a:r>
                      <a:r>
                        <a:rPr lang="en-GB" sz="8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Scarfell</a:t>
                      </a:r>
                      <a:r>
                        <a:rPr lang="en-GB" sz="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Pike - England, </a:t>
                      </a:r>
                      <a:r>
                        <a:rPr lang="en-GB" sz="8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Mourne</a:t>
                      </a:r>
                      <a:r>
                        <a:rPr lang="en-GB" sz="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Mountains – NI</a:t>
                      </a:r>
                    </a:p>
                    <a:p>
                      <a:r>
                        <a:rPr lang="en-GB" sz="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mountainous area on a map is coloured in brown.</a:t>
                      </a:r>
                      <a:endParaRPr lang="en-GB" sz="8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GB" sz="8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GB" sz="8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GB" sz="800" dirty="0" smtClean="0"/>
                    </a:p>
                    <a:p>
                      <a:endParaRPr lang="en-GB" sz="800" dirty="0" smtClean="0"/>
                    </a:p>
                  </a:txBody>
                  <a:tcPr/>
                </a:tc>
              </a:tr>
              <a:tr h="1829756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Lesson </a:t>
                      </a:r>
                      <a:r>
                        <a:rPr lang="en-GB" sz="1100" dirty="0" smtClean="0"/>
                        <a:t>4</a:t>
                      </a:r>
                    </a:p>
                    <a:p>
                      <a:endParaRPr lang="en-GB" sz="800" dirty="0" smtClean="0"/>
                    </a:p>
                    <a:p>
                      <a:endParaRPr lang="en-GB" sz="800" dirty="0" smtClean="0"/>
                    </a:p>
                    <a:p>
                      <a:endParaRPr lang="en-GB" sz="800" dirty="0" smtClean="0"/>
                    </a:p>
                    <a:p>
                      <a:endParaRPr lang="en-GB" sz="14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GB" sz="800" dirty="0" smtClean="0"/>
                    </a:p>
                    <a:p>
                      <a:endParaRPr lang="en-GB" sz="8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GB" sz="1100" dirty="0" smtClean="0"/>
                    </a:p>
                    <a:p>
                      <a:r>
                        <a:rPr lang="en-GB" sz="1100" dirty="0" smtClean="0"/>
                        <a:t>Location of the seas around the UK. North</a:t>
                      </a:r>
                      <a:r>
                        <a:rPr lang="en-GB" sz="1100" baseline="0" dirty="0" smtClean="0"/>
                        <a:t> Sea, The English Channel, Irish Sea</a:t>
                      </a:r>
                    </a:p>
                    <a:p>
                      <a:r>
                        <a:rPr lang="en-GB" sz="1100" baseline="0" dirty="0" smtClean="0"/>
                        <a:t>Atlantic Ocean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Lesson 5</a:t>
                      </a:r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r>
                        <a:rPr lang="en-GB" sz="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  <a:p>
                      <a:endParaRPr lang="en-GB" sz="8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GB" sz="8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GB" sz="8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GB" sz="800" dirty="0" smtClean="0"/>
                        <a:t>The</a:t>
                      </a:r>
                      <a:r>
                        <a:rPr lang="en-GB" sz="800" baseline="0" dirty="0" smtClean="0"/>
                        <a:t> Wirral is situated in the North West of England and is a peninsula. This means it is surrounded by water on three sides.</a:t>
                      </a:r>
                    </a:p>
                    <a:p>
                      <a:r>
                        <a:rPr lang="en-GB" sz="800" baseline="0" dirty="0" smtClean="0"/>
                        <a:t>Places change over time. Older maps show </a:t>
                      </a:r>
                      <a:endParaRPr lang="en-GB" sz="800" dirty="0" smtClean="0"/>
                    </a:p>
                    <a:p>
                      <a:endParaRPr lang="en-GB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Lesson</a:t>
                      </a:r>
                      <a:r>
                        <a:rPr lang="en-GB" sz="1100" baseline="0" dirty="0" smtClean="0"/>
                        <a:t> 6</a:t>
                      </a:r>
                    </a:p>
                    <a:p>
                      <a:endParaRPr lang="en-GB" sz="1100" baseline="0" dirty="0" smtClean="0"/>
                    </a:p>
                    <a:p>
                      <a:endParaRPr lang="en-GB" sz="1100" baseline="0" dirty="0" smtClean="0"/>
                    </a:p>
                    <a:p>
                      <a:endParaRPr lang="en-GB" sz="1100" baseline="0" dirty="0" smtClean="0"/>
                    </a:p>
                    <a:p>
                      <a:endParaRPr lang="en-GB" sz="1100" baseline="0" dirty="0" smtClean="0"/>
                    </a:p>
                    <a:p>
                      <a:endParaRPr lang="en-GB" sz="1100" baseline="0" dirty="0" smtClean="0"/>
                    </a:p>
                    <a:p>
                      <a:endParaRPr lang="en-GB" sz="1100" baseline="0" dirty="0" smtClean="0"/>
                    </a:p>
                    <a:p>
                      <a:r>
                        <a:rPr lang="en-GB" sz="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river is a large natural stream of water that flows over land. </a:t>
                      </a:r>
                    </a:p>
                    <a:p>
                      <a:r>
                        <a:rPr lang="en-GB" sz="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Some rivers in the </a:t>
                      </a:r>
                      <a:r>
                        <a:rPr lang="en-GB" sz="8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Uk</a:t>
                      </a:r>
                      <a:r>
                        <a:rPr lang="en-GB" sz="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are :River Mersey, River Dee, River Thames, River Ouse, River Wye, River</a:t>
                      </a:r>
                      <a:r>
                        <a:rPr lang="en-GB" sz="8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8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Tay</a:t>
                      </a:r>
                      <a:r>
                        <a:rPr lang="en-GB" sz="8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and River Spey</a:t>
                      </a:r>
                      <a:r>
                        <a:rPr lang="en-GB" sz="11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lang="en-GB" sz="11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GB" sz="1100" baseline="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359179"/>
              </p:ext>
            </p:extLst>
          </p:nvPr>
        </p:nvGraphicFramePr>
        <p:xfrm>
          <a:off x="3492791" y="8645980"/>
          <a:ext cx="2967750" cy="3191373"/>
        </p:xfrm>
        <a:graphic>
          <a:graphicData uri="http://schemas.openxmlformats.org/drawingml/2006/table">
            <a:tbl>
              <a:tblPr firstRow="1" bandRow="1">
                <a:tableStyleId>{9A976A96-125C-4A93-862C-2D2D4AC65F12}</a:tableStyleId>
              </a:tblPr>
              <a:tblGrid>
                <a:gridCol w="992662"/>
                <a:gridCol w="1975088"/>
              </a:tblGrid>
              <a:tr h="571499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Location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location is the place where a particular point or object exists</a:t>
                      </a:r>
                      <a:r>
                        <a:rPr lang="en-GB" sz="14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lang="en-GB" sz="800" dirty="0"/>
                    </a:p>
                  </a:txBody>
                  <a:tcPr/>
                </a:tc>
              </a:tr>
              <a:tr h="535718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Compass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North, south, east, and west are known as the cardinal directions. These are the main points on a compass.</a:t>
                      </a:r>
                      <a:r>
                        <a:rPr lang="en-GB" sz="14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lang="en-GB" sz="800" dirty="0"/>
                    </a:p>
                  </a:txBody>
                  <a:tcPr/>
                </a:tc>
              </a:tr>
              <a:tr h="428155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Mountain range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Mountains are areas of land that are much higher than the land surrounding them.</a:t>
                      </a:r>
                      <a:endParaRPr lang="en-GB" sz="800" dirty="0"/>
                    </a:p>
                  </a:txBody>
                  <a:tcPr/>
                </a:tc>
              </a:tr>
              <a:tr h="428155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erosion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Water, wind, and other natural forces cause rocks and earth to wear away.</a:t>
                      </a:r>
                      <a:endParaRPr lang="en-GB" sz="800" dirty="0"/>
                    </a:p>
                  </a:txBody>
                  <a:tcPr/>
                </a:tc>
              </a:tr>
              <a:tr h="656504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source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The place where something begins, where it springs into being.</a:t>
                      </a:r>
                      <a:endParaRPr lang="en-GB" sz="800" dirty="0"/>
                    </a:p>
                  </a:txBody>
                  <a:tcPr/>
                </a:tc>
              </a:tr>
              <a:tr h="529375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meander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turn or winding of a stream.</a:t>
                      </a:r>
                      <a:endParaRPr lang="en-GB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4958978" y="7330649"/>
            <a:ext cx="10054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lang="en-GB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43" y="2300380"/>
            <a:ext cx="690771" cy="7813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628" y="2368309"/>
            <a:ext cx="1543050" cy="154501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6929" y="2318348"/>
            <a:ext cx="887199" cy="76339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90" y="5483058"/>
            <a:ext cx="1066201" cy="89324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1077" y="5508021"/>
            <a:ext cx="861652" cy="799914"/>
          </a:xfrm>
          <a:prstGeom prst="rect">
            <a:avLst/>
          </a:prstGeom>
        </p:spPr>
      </p:pic>
      <p:pic>
        <p:nvPicPr>
          <p:cNvPr id="35" name="Picture 34"/>
          <p:cNvPicPr/>
          <p:nvPr/>
        </p:nvPicPr>
        <p:blipFill>
          <a:blip r:embed="rId8"/>
          <a:stretch>
            <a:fillRect/>
          </a:stretch>
        </p:blipFill>
        <p:spPr>
          <a:xfrm>
            <a:off x="2313984" y="5496821"/>
            <a:ext cx="843099" cy="664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5408" y="7656589"/>
            <a:ext cx="1762371" cy="176237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5946" y="9612724"/>
            <a:ext cx="1914792" cy="18671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319</Words>
  <Application>Microsoft Office PowerPoint</Application>
  <PresentationFormat>Widescreen</PresentationFormat>
  <Paragraphs>94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Tahoma</vt:lpstr>
      <vt:lpstr>Calibri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Merry</dc:creator>
  <cp:lastModifiedBy>W Ward</cp:lastModifiedBy>
  <cp:revision>35</cp:revision>
  <dcterms:created xsi:type="dcterms:W3CDTF">2021-08-20T10:34:00Z</dcterms:created>
  <dcterms:modified xsi:type="dcterms:W3CDTF">2024-06-21T13:53:51Z</dcterms:modified>
</cp:coreProperties>
</file>