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15"/>
  </p:notesMasterIdLst>
  <p:handoutMasterIdLst>
    <p:handoutMasterId r:id="rId16"/>
  </p:handoutMasterIdLst>
  <p:sldIdLst>
    <p:sldId id="282" r:id="rId2"/>
    <p:sldId id="276" r:id="rId3"/>
    <p:sldId id="297" r:id="rId4"/>
    <p:sldId id="283" r:id="rId5"/>
    <p:sldId id="296" r:id="rId6"/>
    <p:sldId id="284" r:id="rId7"/>
    <p:sldId id="277" r:id="rId8"/>
    <p:sldId id="290" r:id="rId9"/>
    <p:sldId id="293" r:id="rId10"/>
    <p:sldId id="291" r:id="rId11"/>
    <p:sldId id="294" r:id="rId12"/>
    <p:sldId id="279" r:id="rId13"/>
    <p:sldId id="295" r:id="rId14"/>
  </p:sldIdLst>
  <p:sldSz cx="9144000" cy="6858000" type="screen4x3"/>
  <p:notesSz cx="9874250" cy="6797675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2">
          <p15:clr>
            <a:srgbClr val="A4A3A4"/>
          </p15:clr>
        </p15:guide>
        <p15:guide id="2" pos="310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CC"/>
    <a:srgbClr val="0099FF"/>
    <a:srgbClr val="FFFFFF"/>
    <a:srgbClr val="FF9999"/>
    <a:srgbClr val="66FF33"/>
    <a:srgbClr val="FFCC99"/>
    <a:srgbClr val="FF3300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41" autoAdjust="0"/>
    <p:restoredTop sz="97466" autoAdjust="0"/>
  </p:normalViewPr>
  <p:slideViewPr>
    <p:cSldViewPr>
      <p:cViewPr varScale="1">
        <p:scale>
          <a:sx n="72" d="100"/>
          <a:sy n="72" d="100"/>
        </p:scale>
        <p:origin x="826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37" d="100"/>
          <a:sy n="37" d="100"/>
        </p:scale>
        <p:origin x="-1578" y="-102"/>
      </p:cViewPr>
      <p:guideLst>
        <p:guide orient="horz" pos="2142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3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l" defTabSz="927100">
              <a:defRPr sz="1200">
                <a:effectLst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83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effectLst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83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l" defTabSz="927100">
              <a:defRPr sz="1200">
                <a:effectLst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6363"/>
            <a:ext cx="42783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effectLst/>
              </a:defRPr>
            </a:lvl1pPr>
          </a:lstStyle>
          <a:p>
            <a:pPr>
              <a:defRPr/>
            </a:pPr>
            <a:fld id="{557F30DB-7F23-400A-8451-6FA08D6A2F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1035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91013" cy="319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56" tIns="45927" rIns="91856" bIns="45927" numCol="1" anchor="t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45150" y="0"/>
            <a:ext cx="4179888" cy="319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56" tIns="45927" rIns="91856" bIns="45927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81363" y="525463"/>
            <a:ext cx="3371850" cy="2528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55725" y="3213100"/>
            <a:ext cx="7229475" cy="305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56" tIns="45927" rIns="91856" bIns="459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78588"/>
            <a:ext cx="4291013" cy="315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56" tIns="45927" rIns="91856" bIns="45927" numCol="1" anchor="b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45150" y="6478588"/>
            <a:ext cx="4179888" cy="315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56" tIns="45927" rIns="91856" bIns="45927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036B4370-6ED3-4844-8795-BB3159E034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2115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gray">
          <a:xfrm>
            <a:off x="690563" y="3340100"/>
            <a:ext cx="7653337" cy="485775"/>
          </a:xfrm>
          <a:custGeom>
            <a:avLst/>
            <a:gdLst>
              <a:gd name="T0" fmla="*/ 163 w 4128"/>
              <a:gd name="T1" fmla="*/ 200 h 479"/>
              <a:gd name="T2" fmla="*/ 4128 w 4128"/>
              <a:gd name="T3" fmla="*/ 200 h 479"/>
              <a:gd name="T4" fmla="*/ 4128 w 4128"/>
              <a:gd name="T5" fmla="*/ 429 h 479"/>
              <a:gd name="T6" fmla="*/ 0 w 4128"/>
              <a:gd name="T7" fmla="*/ 441 h 479"/>
              <a:gd name="T8" fmla="*/ 163 w 4128"/>
              <a:gd name="T9" fmla="*/ 200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8" h="479">
                <a:moveTo>
                  <a:pt x="163" y="200"/>
                </a:moveTo>
                <a:cubicBezTo>
                  <a:pt x="163" y="200"/>
                  <a:pt x="2054" y="0"/>
                  <a:pt x="4128" y="200"/>
                </a:cubicBezTo>
                <a:cubicBezTo>
                  <a:pt x="4128" y="200"/>
                  <a:pt x="4128" y="314"/>
                  <a:pt x="4128" y="429"/>
                </a:cubicBezTo>
                <a:cubicBezTo>
                  <a:pt x="2371" y="200"/>
                  <a:pt x="688" y="479"/>
                  <a:pt x="0" y="441"/>
                </a:cubicBezTo>
                <a:lnTo>
                  <a:pt x="163" y="200"/>
                </a:lnTo>
                <a:close/>
              </a:path>
            </a:pathLst>
          </a:custGeom>
          <a:solidFill>
            <a:schemeClr val="hlink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fld id="{FF64A355-EA8C-4F6D-B877-52770F33B4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8347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5329A-6817-4BFF-844C-8662470E59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8584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AE7F7-4EB9-463E-B1A2-0CE6C396FE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466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71756-1FB3-4239-A21F-FA6B7B8D3A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2797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1D7FC-C4AC-4C0E-8B19-5FE659B952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8554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D0920-4625-46D8-A4E2-F105484288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2377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40344-4E9E-4707-8475-E573AD140A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0390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6F1DB-B95E-4DA2-95E4-1A85F722C1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288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7DDF6-112F-4E14-990B-FDB349BB18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8930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F4755-CFC8-432F-AB21-360F580477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9809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CB422-1114-4321-B3EA-7182F086AC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358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400">
                <a:solidFill>
                  <a:schemeClr val="bg2"/>
                </a:solidFill>
                <a:effectLst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91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effectLst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91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effectLst/>
              </a:defRPr>
            </a:lvl1pPr>
          </a:lstStyle>
          <a:p>
            <a:pPr>
              <a:defRPr/>
            </a:pPr>
            <a:fld id="{D54A9E51-5BB6-4C3F-BB08-50D21C8A22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Monotype Sorts" pitchFamily="2" charset="2"/>
        <a:buChar char="§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rral.gov.uk/schooladmission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rral.gov.uk/schooladmission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209800" y="0"/>
            <a:ext cx="6858000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kumimoji="1"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endParaRPr kumimoji="0" lang="en-US" altLang="en-US" sz="4300" b="1">
              <a:effectLst/>
              <a:latin typeface="Arial Black" pitchFamily="34" charset="0"/>
              <a:cs typeface="Times New Roman" pitchFamily="18" charset="0"/>
            </a:endParaRPr>
          </a:p>
          <a:p>
            <a:pPr algn="r">
              <a:spcBef>
                <a:spcPct val="0"/>
              </a:spcBef>
              <a:buClrTx/>
              <a:buFontTx/>
              <a:buNone/>
            </a:pPr>
            <a:r>
              <a:rPr kumimoji="0" lang="en-GB" altLang="en-US" sz="1400">
                <a:effectLst/>
              </a:rPr>
              <a:t> </a:t>
            </a:r>
            <a:r>
              <a:rPr kumimoji="0" lang="en-GB" altLang="en-US" sz="2400">
                <a:effectLst/>
                <a:latin typeface="Arial Black" pitchFamily="34" charset="0"/>
              </a:rPr>
              <a:t>Working Together for Wirral’s Children</a:t>
            </a:r>
            <a:endParaRPr kumimoji="0" lang="en-GB" altLang="en-US" sz="2400">
              <a:effectLst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76200" y="2590800"/>
            <a:ext cx="335280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kumimoji="1"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kumimoji="0" lang="en-GB" altLang="en-US" sz="2400" dirty="0">
                <a:solidFill>
                  <a:srgbClr val="FF0000"/>
                </a:solidFill>
                <a:effectLst/>
                <a:latin typeface="Arial Black" pitchFamily="34" charset="0"/>
              </a:rPr>
              <a:t>SECONDARY SCHOOL  ADMISSION ARRANGEMENTS FOR SEPTEMBER 2026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endParaRPr kumimoji="0" lang="en-GB" altLang="en-US" sz="1200" dirty="0">
              <a:solidFill>
                <a:srgbClr val="FF0000"/>
              </a:solidFill>
              <a:effectLst/>
              <a:latin typeface="Arial Black" pitchFamily="34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33074" y="6323111"/>
            <a:ext cx="341471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kumimoji="1"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GB" altLang="en-US" sz="1400" dirty="0">
                <a:effectLst/>
                <a:latin typeface="Arial Black" pitchFamily="34" charset="0"/>
              </a:rPr>
              <a:t>Children, Families and Education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446213"/>
            <a:ext cx="5562600" cy="4697412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7" descr="Wirr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88913"/>
            <a:ext cx="22288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610" name="Group 2"/>
          <p:cNvGrpSpPr>
            <a:grpSpLocks/>
          </p:cNvGrpSpPr>
          <p:nvPr/>
        </p:nvGrpSpPr>
        <p:grpSpPr bwMode="auto">
          <a:xfrm>
            <a:off x="533400" y="2325688"/>
            <a:ext cx="2476500" cy="4343400"/>
            <a:chOff x="336" y="480"/>
            <a:chExt cx="1560" cy="2736"/>
          </a:xfrm>
        </p:grpSpPr>
        <p:sp>
          <p:nvSpPr>
            <p:cNvPr id="68611" name="Rectangle 3"/>
            <p:cNvSpPr>
              <a:spLocks noChangeArrowheads="1"/>
            </p:cNvSpPr>
            <p:nvPr/>
          </p:nvSpPr>
          <p:spPr bwMode="auto">
            <a:xfrm>
              <a:off x="336" y="2981"/>
              <a:ext cx="624" cy="235"/>
            </a:xfrm>
            <a:prstGeom prst="rect">
              <a:avLst/>
            </a:prstGeom>
            <a:solidFill>
              <a:srgbClr val="00CCFF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12" name="Rectangle 4"/>
            <p:cNvSpPr>
              <a:spLocks noChangeArrowheads="1"/>
            </p:cNvSpPr>
            <p:nvPr/>
          </p:nvSpPr>
          <p:spPr bwMode="auto">
            <a:xfrm>
              <a:off x="336" y="2745"/>
              <a:ext cx="624" cy="236"/>
            </a:xfrm>
            <a:prstGeom prst="rect">
              <a:avLst/>
            </a:prstGeom>
            <a:solidFill>
              <a:srgbClr val="00CCFF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13" name="Rectangle 5"/>
            <p:cNvSpPr>
              <a:spLocks noChangeArrowheads="1"/>
            </p:cNvSpPr>
            <p:nvPr/>
          </p:nvSpPr>
          <p:spPr bwMode="auto">
            <a:xfrm>
              <a:off x="336" y="2510"/>
              <a:ext cx="624" cy="235"/>
            </a:xfrm>
            <a:prstGeom prst="rect">
              <a:avLst/>
            </a:prstGeom>
            <a:solidFill>
              <a:srgbClr val="00CCFF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14" name="Rectangle 6"/>
            <p:cNvSpPr>
              <a:spLocks noChangeArrowheads="1"/>
            </p:cNvSpPr>
            <p:nvPr/>
          </p:nvSpPr>
          <p:spPr bwMode="auto">
            <a:xfrm>
              <a:off x="336" y="2275"/>
              <a:ext cx="624" cy="235"/>
            </a:xfrm>
            <a:prstGeom prst="rect">
              <a:avLst/>
            </a:prstGeom>
            <a:solidFill>
              <a:srgbClr val="00CCFF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15" name="Rectangle 7"/>
            <p:cNvSpPr>
              <a:spLocks noChangeArrowheads="1"/>
            </p:cNvSpPr>
            <p:nvPr/>
          </p:nvSpPr>
          <p:spPr bwMode="auto">
            <a:xfrm>
              <a:off x="336" y="2197"/>
              <a:ext cx="624" cy="78"/>
            </a:xfrm>
            <a:prstGeom prst="rect">
              <a:avLst/>
            </a:prstGeom>
            <a:solidFill>
              <a:srgbClr val="0000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16" name="Rectangle 8"/>
            <p:cNvSpPr>
              <a:spLocks noChangeArrowheads="1"/>
            </p:cNvSpPr>
            <p:nvPr/>
          </p:nvSpPr>
          <p:spPr bwMode="auto">
            <a:xfrm>
              <a:off x="336" y="1962"/>
              <a:ext cx="624" cy="235"/>
            </a:xfrm>
            <a:prstGeom prst="rect">
              <a:avLst/>
            </a:prstGeom>
            <a:solidFill>
              <a:srgbClr val="00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17" name="Rectangle 9"/>
            <p:cNvSpPr>
              <a:spLocks noChangeArrowheads="1"/>
            </p:cNvSpPr>
            <p:nvPr/>
          </p:nvSpPr>
          <p:spPr bwMode="auto">
            <a:xfrm>
              <a:off x="336" y="1726"/>
              <a:ext cx="624" cy="236"/>
            </a:xfrm>
            <a:prstGeom prst="rect">
              <a:avLst/>
            </a:prstGeom>
            <a:solidFill>
              <a:srgbClr val="00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18" name="Rectangle 10"/>
            <p:cNvSpPr>
              <a:spLocks noChangeArrowheads="1"/>
            </p:cNvSpPr>
            <p:nvPr/>
          </p:nvSpPr>
          <p:spPr bwMode="auto">
            <a:xfrm>
              <a:off x="336" y="1491"/>
              <a:ext cx="624" cy="235"/>
            </a:xfrm>
            <a:prstGeom prst="rect">
              <a:avLst/>
            </a:prstGeom>
            <a:solidFill>
              <a:srgbClr val="00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19" name="Rectangle 11"/>
            <p:cNvSpPr>
              <a:spLocks noChangeArrowheads="1"/>
            </p:cNvSpPr>
            <p:nvPr/>
          </p:nvSpPr>
          <p:spPr bwMode="auto">
            <a:xfrm>
              <a:off x="336" y="1412"/>
              <a:ext cx="624" cy="79"/>
            </a:xfrm>
            <a:prstGeom prst="rect">
              <a:avLst/>
            </a:prstGeom>
            <a:solidFill>
              <a:srgbClr val="FF00FF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00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20" name="Rectangle 12"/>
            <p:cNvSpPr>
              <a:spLocks noChangeArrowheads="1"/>
            </p:cNvSpPr>
            <p:nvPr/>
          </p:nvSpPr>
          <p:spPr bwMode="auto">
            <a:xfrm>
              <a:off x="336" y="1178"/>
              <a:ext cx="624" cy="234"/>
            </a:xfrm>
            <a:prstGeom prst="rect">
              <a:avLst/>
            </a:prstGeom>
            <a:solidFill>
              <a:srgbClr val="FF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21" name="Rectangle 13"/>
            <p:cNvSpPr>
              <a:spLocks noChangeArrowheads="1"/>
            </p:cNvSpPr>
            <p:nvPr/>
          </p:nvSpPr>
          <p:spPr bwMode="auto">
            <a:xfrm>
              <a:off x="336" y="943"/>
              <a:ext cx="624" cy="235"/>
            </a:xfrm>
            <a:prstGeom prst="rect">
              <a:avLst/>
            </a:prstGeom>
            <a:solidFill>
              <a:srgbClr val="FF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22" name="Rectangle 14"/>
            <p:cNvSpPr>
              <a:spLocks noChangeArrowheads="1"/>
            </p:cNvSpPr>
            <p:nvPr/>
          </p:nvSpPr>
          <p:spPr bwMode="auto">
            <a:xfrm>
              <a:off x="336" y="864"/>
              <a:ext cx="624" cy="79"/>
            </a:xfrm>
            <a:prstGeom prst="rect">
              <a:avLst/>
            </a:prstGeom>
            <a:solidFill>
              <a:srgbClr val="FF00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00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344" name="WordArt 15"/>
            <p:cNvSpPr>
              <a:spLocks noChangeArrowheads="1" noChangeShapeType="1"/>
            </p:cNvSpPr>
            <p:nvPr/>
          </p:nvSpPr>
          <p:spPr bwMode="auto">
            <a:xfrm>
              <a:off x="384" y="480"/>
              <a:ext cx="696" cy="19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GB" sz="18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>
                    <a:outerShdw blurRad="38100" dist="38100" dir="2700000" algn="tl" rotWithShape="0">
                      <a:srgbClr val="000000">
                        <a:alpha val="43137"/>
                      </a:srgbClr>
                    </a:outerShdw>
                  </a:effectLst>
                  <a:latin typeface="Arial"/>
                  <a:cs typeface="Arial"/>
                </a:rPr>
                <a:t>School A</a:t>
              </a:r>
            </a:p>
          </p:txBody>
        </p:sp>
        <p:grpSp>
          <p:nvGrpSpPr>
            <p:cNvPr id="12345" name="Group 16"/>
            <p:cNvGrpSpPr>
              <a:grpSpLocks/>
            </p:cNvGrpSpPr>
            <p:nvPr/>
          </p:nvGrpSpPr>
          <p:grpSpPr bwMode="auto">
            <a:xfrm>
              <a:off x="1104" y="1392"/>
              <a:ext cx="792" cy="324"/>
              <a:chOff x="1104" y="1392"/>
              <a:chExt cx="792" cy="324"/>
            </a:xfrm>
          </p:grpSpPr>
          <p:sp>
            <p:nvSpPr>
              <p:cNvPr id="12346" name="WordArt 17"/>
              <p:cNvSpPr>
                <a:spLocks noChangeArrowheads="1" noChangeShapeType="1"/>
              </p:cNvSpPr>
              <p:nvPr/>
            </p:nvSpPr>
            <p:spPr bwMode="auto">
              <a:xfrm>
                <a:off x="1152" y="1584"/>
                <a:ext cx="744" cy="13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r>
                  <a:rPr lang="en-GB" sz="1400" b="1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>
                      <a:outerShdw blurRad="38100" dist="38100" dir="2700000" algn="tl" rotWithShape="0">
                        <a:srgbClr val="000000">
                          <a:alpha val="43137"/>
                        </a:srgbClr>
                      </a:outerShdw>
                    </a:effectLst>
                    <a:latin typeface="Arial"/>
                    <a:cs typeface="Arial"/>
                  </a:rPr>
                  <a:t>2nd preference</a:t>
                </a:r>
              </a:p>
            </p:txBody>
          </p:sp>
          <p:sp>
            <p:nvSpPr>
              <p:cNvPr id="68626" name="Line 18"/>
              <p:cNvSpPr>
                <a:spLocks noChangeShapeType="1"/>
              </p:cNvSpPr>
              <p:nvPr/>
            </p:nvSpPr>
            <p:spPr bwMode="auto">
              <a:xfrm flipH="1" flipV="1">
                <a:off x="1104" y="1392"/>
                <a:ext cx="403" cy="11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grpSp>
        <p:nvGrpSpPr>
          <p:cNvPr id="68627" name="Group 19"/>
          <p:cNvGrpSpPr>
            <a:grpSpLocks/>
          </p:cNvGrpSpPr>
          <p:nvPr/>
        </p:nvGrpSpPr>
        <p:grpSpPr bwMode="auto">
          <a:xfrm>
            <a:off x="3395663" y="2554288"/>
            <a:ext cx="2400300" cy="4114800"/>
            <a:chOff x="2064" y="432"/>
            <a:chExt cx="1512" cy="2592"/>
          </a:xfrm>
        </p:grpSpPr>
        <p:sp>
          <p:nvSpPr>
            <p:cNvPr id="68628" name="Rectangle 20"/>
            <p:cNvSpPr>
              <a:spLocks noChangeArrowheads="1"/>
            </p:cNvSpPr>
            <p:nvPr/>
          </p:nvSpPr>
          <p:spPr bwMode="auto">
            <a:xfrm>
              <a:off x="2064" y="2848"/>
              <a:ext cx="624" cy="176"/>
            </a:xfrm>
            <a:prstGeom prst="rect">
              <a:avLst/>
            </a:prstGeom>
            <a:solidFill>
              <a:srgbClr val="00CCFF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29" name="Rectangle 21"/>
            <p:cNvSpPr>
              <a:spLocks noChangeArrowheads="1"/>
            </p:cNvSpPr>
            <p:nvPr/>
          </p:nvSpPr>
          <p:spPr bwMode="auto">
            <a:xfrm>
              <a:off x="2064" y="2672"/>
              <a:ext cx="624" cy="176"/>
            </a:xfrm>
            <a:prstGeom prst="rect">
              <a:avLst/>
            </a:prstGeom>
            <a:solidFill>
              <a:srgbClr val="00CCFF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30" name="Rectangle 22"/>
            <p:cNvSpPr>
              <a:spLocks noChangeArrowheads="1"/>
            </p:cNvSpPr>
            <p:nvPr/>
          </p:nvSpPr>
          <p:spPr bwMode="auto">
            <a:xfrm>
              <a:off x="2064" y="2496"/>
              <a:ext cx="624" cy="176"/>
            </a:xfrm>
            <a:prstGeom prst="rect">
              <a:avLst/>
            </a:prstGeom>
            <a:solidFill>
              <a:srgbClr val="00CCFF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31" name="Rectangle 23"/>
            <p:cNvSpPr>
              <a:spLocks noChangeArrowheads="1"/>
            </p:cNvSpPr>
            <p:nvPr/>
          </p:nvSpPr>
          <p:spPr bwMode="auto">
            <a:xfrm>
              <a:off x="2064" y="2437"/>
              <a:ext cx="624" cy="59"/>
            </a:xfrm>
            <a:prstGeom prst="rect">
              <a:avLst/>
            </a:prstGeom>
            <a:solidFill>
              <a:srgbClr val="0000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32" name="Rectangle 24"/>
            <p:cNvSpPr>
              <a:spLocks noChangeArrowheads="1"/>
            </p:cNvSpPr>
            <p:nvPr/>
          </p:nvSpPr>
          <p:spPr bwMode="auto">
            <a:xfrm>
              <a:off x="2064" y="2261"/>
              <a:ext cx="624" cy="176"/>
            </a:xfrm>
            <a:prstGeom prst="rect">
              <a:avLst/>
            </a:prstGeom>
            <a:solidFill>
              <a:srgbClr val="00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33" name="Rectangle 25"/>
            <p:cNvSpPr>
              <a:spLocks noChangeArrowheads="1"/>
            </p:cNvSpPr>
            <p:nvPr/>
          </p:nvSpPr>
          <p:spPr bwMode="auto">
            <a:xfrm>
              <a:off x="2064" y="2085"/>
              <a:ext cx="624" cy="176"/>
            </a:xfrm>
            <a:prstGeom prst="rect">
              <a:avLst/>
            </a:prstGeom>
            <a:solidFill>
              <a:srgbClr val="00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34" name="Rectangle 26"/>
            <p:cNvSpPr>
              <a:spLocks noChangeArrowheads="1"/>
            </p:cNvSpPr>
            <p:nvPr/>
          </p:nvSpPr>
          <p:spPr bwMode="auto">
            <a:xfrm>
              <a:off x="2064" y="1909"/>
              <a:ext cx="624" cy="176"/>
            </a:xfrm>
            <a:prstGeom prst="rect">
              <a:avLst/>
            </a:prstGeom>
            <a:solidFill>
              <a:srgbClr val="00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35" name="Rectangle 27"/>
            <p:cNvSpPr>
              <a:spLocks noChangeArrowheads="1"/>
            </p:cNvSpPr>
            <p:nvPr/>
          </p:nvSpPr>
          <p:spPr bwMode="auto">
            <a:xfrm>
              <a:off x="2064" y="1734"/>
              <a:ext cx="624" cy="175"/>
            </a:xfrm>
            <a:prstGeom prst="rect">
              <a:avLst/>
            </a:prstGeom>
            <a:solidFill>
              <a:srgbClr val="00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36" name="Rectangle 28"/>
            <p:cNvSpPr>
              <a:spLocks noChangeArrowheads="1"/>
            </p:cNvSpPr>
            <p:nvPr/>
          </p:nvSpPr>
          <p:spPr bwMode="auto">
            <a:xfrm>
              <a:off x="2064" y="1675"/>
              <a:ext cx="624" cy="59"/>
            </a:xfrm>
            <a:prstGeom prst="rect">
              <a:avLst/>
            </a:prstGeom>
            <a:solidFill>
              <a:srgbClr val="FF00FF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00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37" name="Rectangle 29"/>
            <p:cNvSpPr>
              <a:spLocks noChangeArrowheads="1"/>
            </p:cNvSpPr>
            <p:nvPr/>
          </p:nvSpPr>
          <p:spPr bwMode="auto">
            <a:xfrm>
              <a:off x="2064" y="1488"/>
              <a:ext cx="624" cy="176"/>
            </a:xfrm>
            <a:prstGeom prst="rect">
              <a:avLst/>
            </a:prstGeom>
            <a:solidFill>
              <a:srgbClr val="00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38" name="Rectangle 30"/>
            <p:cNvSpPr>
              <a:spLocks noChangeArrowheads="1"/>
            </p:cNvSpPr>
            <p:nvPr/>
          </p:nvSpPr>
          <p:spPr bwMode="auto">
            <a:xfrm>
              <a:off x="2064" y="1322"/>
              <a:ext cx="624" cy="177"/>
            </a:xfrm>
            <a:prstGeom prst="rect">
              <a:avLst/>
            </a:prstGeom>
            <a:solidFill>
              <a:srgbClr val="00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39" name="Rectangle 31"/>
            <p:cNvSpPr>
              <a:spLocks noChangeArrowheads="1"/>
            </p:cNvSpPr>
            <p:nvPr/>
          </p:nvSpPr>
          <p:spPr bwMode="auto">
            <a:xfrm>
              <a:off x="2064" y="1147"/>
              <a:ext cx="624" cy="175"/>
            </a:xfrm>
            <a:prstGeom prst="rect">
              <a:avLst/>
            </a:prstGeom>
            <a:solidFill>
              <a:srgbClr val="FF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40" name="Rectangle 32"/>
            <p:cNvSpPr>
              <a:spLocks noChangeArrowheads="1"/>
            </p:cNvSpPr>
            <p:nvPr/>
          </p:nvSpPr>
          <p:spPr bwMode="auto">
            <a:xfrm>
              <a:off x="2064" y="970"/>
              <a:ext cx="624" cy="177"/>
            </a:xfrm>
            <a:prstGeom prst="rect">
              <a:avLst/>
            </a:prstGeom>
            <a:solidFill>
              <a:srgbClr val="FF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41" name="Rectangle 33"/>
            <p:cNvSpPr>
              <a:spLocks noChangeArrowheads="1"/>
            </p:cNvSpPr>
            <p:nvPr/>
          </p:nvSpPr>
          <p:spPr bwMode="auto">
            <a:xfrm>
              <a:off x="2064" y="912"/>
              <a:ext cx="624" cy="58"/>
            </a:xfrm>
            <a:prstGeom prst="rect">
              <a:avLst/>
            </a:prstGeom>
            <a:solidFill>
              <a:srgbClr val="FF00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00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328" name="WordArt 34"/>
            <p:cNvSpPr>
              <a:spLocks noChangeArrowheads="1" noChangeShapeType="1"/>
            </p:cNvSpPr>
            <p:nvPr/>
          </p:nvSpPr>
          <p:spPr bwMode="auto">
            <a:xfrm>
              <a:off x="2160" y="432"/>
              <a:ext cx="696" cy="19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GB" sz="18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>
                    <a:outerShdw blurRad="38100" dist="38100" dir="2700000" algn="tl" rotWithShape="0">
                      <a:srgbClr val="000000">
                        <a:alpha val="43137"/>
                      </a:srgbClr>
                    </a:outerShdw>
                  </a:effectLst>
                  <a:latin typeface="Arial"/>
                  <a:cs typeface="Arial"/>
                </a:rPr>
                <a:t>School B</a:t>
              </a:r>
            </a:p>
          </p:txBody>
        </p:sp>
        <p:grpSp>
          <p:nvGrpSpPr>
            <p:cNvPr id="12329" name="Group 35"/>
            <p:cNvGrpSpPr>
              <a:grpSpLocks/>
            </p:cNvGrpSpPr>
            <p:nvPr/>
          </p:nvGrpSpPr>
          <p:grpSpPr bwMode="auto">
            <a:xfrm>
              <a:off x="2832" y="1632"/>
              <a:ext cx="744" cy="228"/>
              <a:chOff x="2976" y="1632"/>
              <a:chExt cx="744" cy="228"/>
            </a:xfrm>
          </p:grpSpPr>
          <p:sp>
            <p:nvSpPr>
              <p:cNvPr id="12330" name="WordArt 36"/>
              <p:cNvSpPr>
                <a:spLocks noChangeArrowheads="1" noChangeShapeType="1"/>
              </p:cNvSpPr>
              <p:nvPr/>
            </p:nvSpPr>
            <p:spPr bwMode="auto">
              <a:xfrm>
                <a:off x="2976" y="1728"/>
                <a:ext cx="744" cy="13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r>
                  <a:rPr lang="en-GB" sz="1400" b="1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>
                      <a:outerShdw blurRad="38100" dist="38100" dir="2700000" algn="tl" rotWithShape="0">
                        <a:srgbClr val="000000">
                          <a:alpha val="43137"/>
                        </a:srgbClr>
                      </a:outerShdw>
                    </a:effectLst>
                    <a:latin typeface="Arial"/>
                    <a:cs typeface="Arial"/>
                  </a:rPr>
                  <a:t>1st preference</a:t>
                </a:r>
              </a:p>
            </p:txBody>
          </p:sp>
          <p:sp>
            <p:nvSpPr>
              <p:cNvPr id="68645" name="Line 37"/>
              <p:cNvSpPr>
                <a:spLocks noChangeShapeType="1"/>
              </p:cNvSpPr>
              <p:nvPr/>
            </p:nvSpPr>
            <p:spPr bwMode="auto">
              <a:xfrm flipH="1" flipV="1">
                <a:off x="2976" y="1632"/>
                <a:ext cx="403" cy="5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grpSp>
        <p:nvGrpSpPr>
          <p:cNvPr id="68646" name="Group 38"/>
          <p:cNvGrpSpPr>
            <a:grpSpLocks/>
          </p:cNvGrpSpPr>
          <p:nvPr/>
        </p:nvGrpSpPr>
        <p:grpSpPr bwMode="auto">
          <a:xfrm>
            <a:off x="5486400" y="1868488"/>
            <a:ext cx="2382838" cy="4800600"/>
            <a:chOff x="3360" y="240"/>
            <a:chExt cx="1501" cy="3024"/>
          </a:xfrm>
        </p:grpSpPr>
        <p:sp>
          <p:nvSpPr>
            <p:cNvPr id="68647" name="Rectangle 39"/>
            <p:cNvSpPr>
              <a:spLocks noChangeArrowheads="1"/>
            </p:cNvSpPr>
            <p:nvPr/>
          </p:nvSpPr>
          <p:spPr bwMode="auto">
            <a:xfrm>
              <a:off x="4128" y="3081"/>
              <a:ext cx="672" cy="183"/>
            </a:xfrm>
            <a:prstGeom prst="rect">
              <a:avLst/>
            </a:prstGeom>
            <a:solidFill>
              <a:srgbClr val="00CCFF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48" name="Rectangle 40"/>
            <p:cNvSpPr>
              <a:spLocks noChangeArrowheads="1"/>
            </p:cNvSpPr>
            <p:nvPr/>
          </p:nvSpPr>
          <p:spPr bwMode="auto">
            <a:xfrm>
              <a:off x="4128" y="2899"/>
              <a:ext cx="672" cy="182"/>
            </a:xfrm>
            <a:prstGeom prst="rect">
              <a:avLst/>
            </a:prstGeom>
            <a:solidFill>
              <a:srgbClr val="00CCFF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49" name="Rectangle 41"/>
            <p:cNvSpPr>
              <a:spLocks noChangeArrowheads="1"/>
            </p:cNvSpPr>
            <p:nvPr/>
          </p:nvSpPr>
          <p:spPr bwMode="auto">
            <a:xfrm>
              <a:off x="4128" y="2716"/>
              <a:ext cx="672" cy="183"/>
            </a:xfrm>
            <a:prstGeom prst="rect">
              <a:avLst/>
            </a:prstGeom>
            <a:solidFill>
              <a:srgbClr val="00CCFF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50" name="Rectangle 42"/>
            <p:cNvSpPr>
              <a:spLocks noChangeArrowheads="1"/>
            </p:cNvSpPr>
            <p:nvPr/>
          </p:nvSpPr>
          <p:spPr bwMode="auto">
            <a:xfrm>
              <a:off x="4128" y="2655"/>
              <a:ext cx="672" cy="61"/>
            </a:xfrm>
            <a:prstGeom prst="rect">
              <a:avLst/>
            </a:prstGeom>
            <a:solidFill>
              <a:srgbClr val="FF00FF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00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51" name="Rectangle 43"/>
            <p:cNvSpPr>
              <a:spLocks noChangeArrowheads="1"/>
            </p:cNvSpPr>
            <p:nvPr/>
          </p:nvSpPr>
          <p:spPr bwMode="auto">
            <a:xfrm>
              <a:off x="4128" y="2473"/>
              <a:ext cx="672" cy="182"/>
            </a:xfrm>
            <a:prstGeom prst="rect">
              <a:avLst/>
            </a:prstGeom>
            <a:solidFill>
              <a:srgbClr val="00CCFF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52" name="Rectangle 44"/>
            <p:cNvSpPr>
              <a:spLocks noChangeArrowheads="1"/>
            </p:cNvSpPr>
            <p:nvPr/>
          </p:nvSpPr>
          <p:spPr bwMode="auto">
            <a:xfrm>
              <a:off x="4128" y="2412"/>
              <a:ext cx="672" cy="61"/>
            </a:xfrm>
            <a:prstGeom prst="rect">
              <a:avLst/>
            </a:prstGeom>
            <a:solidFill>
              <a:srgbClr val="0000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53" name="Rectangle 45"/>
            <p:cNvSpPr>
              <a:spLocks noChangeArrowheads="1"/>
            </p:cNvSpPr>
            <p:nvPr/>
          </p:nvSpPr>
          <p:spPr bwMode="auto">
            <a:xfrm>
              <a:off x="4128" y="2229"/>
              <a:ext cx="672" cy="183"/>
            </a:xfrm>
            <a:prstGeom prst="rect">
              <a:avLst/>
            </a:prstGeom>
            <a:solidFill>
              <a:srgbClr val="00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54" name="Rectangle 46"/>
            <p:cNvSpPr>
              <a:spLocks noChangeArrowheads="1"/>
            </p:cNvSpPr>
            <p:nvPr/>
          </p:nvSpPr>
          <p:spPr bwMode="auto">
            <a:xfrm>
              <a:off x="4128" y="2046"/>
              <a:ext cx="672" cy="183"/>
            </a:xfrm>
            <a:prstGeom prst="rect">
              <a:avLst/>
            </a:prstGeom>
            <a:solidFill>
              <a:srgbClr val="00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55" name="Rectangle 47"/>
            <p:cNvSpPr>
              <a:spLocks noChangeArrowheads="1"/>
            </p:cNvSpPr>
            <p:nvPr/>
          </p:nvSpPr>
          <p:spPr bwMode="auto">
            <a:xfrm>
              <a:off x="4128" y="1864"/>
              <a:ext cx="672" cy="182"/>
            </a:xfrm>
            <a:prstGeom prst="rect">
              <a:avLst/>
            </a:prstGeom>
            <a:solidFill>
              <a:srgbClr val="00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56" name="Rectangle 48"/>
            <p:cNvSpPr>
              <a:spLocks noChangeArrowheads="1"/>
            </p:cNvSpPr>
            <p:nvPr/>
          </p:nvSpPr>
          <p:spPr bwMode="auto">
            <a:xfrm>
              <a:off x="4128" y="1681"/>
              <a:ext cx="672" cy="183"/>
            </a:xfrm>
            <a:prstGeom prst="rect">
              <a:avLst/>
            </a:prstGeom>
            <a:solidFill>
              <a:srgbClr val="00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57" name="Rectangle 49"/>
            <p:cNvSpPr>
              <a:spLocks noChangeArrowheads="1"/>
            </p:cNvSpPr>
            <p:nvPr/>
          </p:nvSpPr>
          <p:spPr bwMode="auto">
            <a:xfrm>
              <a:off x="4128" y="1499"/>
              <a:ext cx="672" cy="182"/>
            </a:xfrm>
            <a:prstGeom prst="rect">
              <a:avLst/>
            </a:prstGeom>
            <a:solidFill>
              <a:srgbClr val="00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58" name="Rectangle 50"/>
            <p:cNvSpPr>
              <a:spLocks noChangeArrowheads="1"/>
            </p:cNvSpPr>
            <p:nvPr/>
          </p:nvSpPr>
          <p:spPr bwMode="auto">
            <a:xfrm>
              <a:off x="4128" y="1316"/>
              <a:ext cx="672" cy="183"/>
            </a:xfrm>
            <a:prstGeom prst="rect">
              <a:avLst/>
            </a:prstGeom>
            <a:solidFill>
              <a:srgbClr val="00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59" name="Rectangle 51"/>
            <p:cNvSpPr>
              <a:spLocks noChangeArrowheads="1"/>
            </p:cNvSpPr>
            <p:nvPr/>
          </p:nvSpPr>
          <p:spPr bwMode="auto">
            <a:xfrm>
              <a:off x="4128" y="1133"/>
              <a:ext cx="672" cy="183"/>
            </a:xfrm>
            <a:prstGeom prst="rect">
              <a:avLst/>
            </a:prstGeom>
            <a:solidFill>
              <a:srgbClr val="FF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60" name="Rectangle 52"/>
            <p:cNvSpPr>
              <a:spLocks noChangeArrowheads="1"/>
            </p:cNvSpPr>
            <p:nvPr/>
          </p:nvSpPr>
          <p:spPr bwMode="auto">
            <a:xfrm>
              <a:off x="4128" y="951"/>
              <a:ext cx="672" cy="182"/>
            </a:xfrm>
            <a:prstGeom prst="rect">
              <a:avLst/>
            </a:prstGeom>
            <a:solidFill>
              <a:srgbClr val="FF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661" name="Rectangle 53"/>
            <p:cNvSpPr>
              <a:spLocks noChangeArrowheads="1"/>
            </p:cNvSpPr>
            <p:nvPr/>
          </p:nvSpPr>
          <p:spPr bwMode="auto">
            <a:xfrm>
              <a:off x="4128" y="768"/>
              <a:ext cx="672" cy="183"/>
            </a:xfrm>
            <a:prstGeom prst="rect">
              <a:avLst/>
            </a:prstGeom>
            <a:solidFill>
              <a:srgbClr val="FF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310" name="WordArt 54"/>
            <p:cNvSpPr>
              <a:spLocks noChangeArrowheads="1" noChangeShapeType="1"/>
            </p:cNvSpPr>
            <p:nvPr/>
          </p:nvSpPr>
          <p:spPr bwMode="auto">
            <a:xfrm>
              <a:off x="4320" y="240"/>
              <a:ext cx="541" cy="19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GB" sz="18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>
                    <a:outerShdw blurRad="38100" dist="38100" dir="2700000" algn="tl" rotWithShape="0">
                      <a:srgbClr val="000000">
                        <a:alpha val="43137"/>
                      </a:srgbClr>
                    </a:outerShdw>
                  </a:effectLst>
                  <a:latin typeface="Arial"/>
                  <a:cs typeface="Arial"/>
                </a:rPr>
                <a:t>School C</a:t>
              </a:r>
            </a:p>
          </p:txBody>
        </p:sp>
        <p:grpSp>
          <p:nvGrpSpPr>
            <p:cNvPr id="12311" name="Group 55"/>
            <p:cNvGrpSpPr>
              <a:grpSpLocks/>
            </p:cNvGrpSpPr>
            <p:nvPr/>
          </p:nvGrpSpPr>
          <p:grpSpPr bwMode="auto">
            <a:xfrm>
              <a:off x="3360" y="2640"/>
              <a:ext cx="720" cy="226"/>
              <a:chOff x="3360" y="2688"/>
              <a:chExt cx="720" cy="178"/>
            </a:xfrm>
          </p:grpSpPr>
          <p:sp>
            <p:nvSpPr>
              <p:cNvPr id="12312" name="WordArt 56"/>
              <p:cNvSpPr>
                <a:spLocks noChangeArrowheads="1" noChangeShapeType="1"/>
              </p:cNvSpPr>
              <p:nvPr/>
            </p:nvSpPr>
            <p:spPr bwMode="auto">
              <a:xfrm>
                <a:off x="3360" y="2736"/>
                <a:ext cx="579" cy="130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r>
                  <a:rPr lang="en-GB" sz="1400" b="1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>
                      <a:outerShdw blurRad="38100" dist="38100" dir="2700000" algn="tl" rotWithShape="0">
                        <a:srgbClr val="000000">
                          <a:alpha val="43137"/>
                        </a:srgbClr>
                      </a:outerShdw>
                    </a:effectLst>
                    <a:latin typeface="Arial"/>
                    <a:cs typeface="Arial"/>
                  </a:rPr>
                  <a:t>3rd preference</a:t>
                </a:r>
              </a:p>
            </p:txBody>
          </p:sp>
          <p:sp>
            <p:nvSpPr>
              <p:cNvPr id="68665" name="Line 57"/>
              <p:cNvSpPr>
                <a:spLocks noChangeShapeType="1"/>
              </p:cNvSpPr>
              <p:nvPr/>
            </p:nvSpPr>
            <p:spPr bwMode="auto">
              <a:xfrm>
                <a:off x="3744" y="2688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12293" name="Text Box 71"/>
          <p:cNvSpPr txBox="1">
            <a:spLocks noChangeArrowheads="1"/>
          </p:cNvSpPr>
          <p:nvPr/>
        </p:nvSpPr>
        <p:spPr bwMode="auto">
          <a:xfrm>
            <a:off x="323850" y="188913"/>
            <a:ext cx="8424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kumimoji="1"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GB" altLang="en-US" sz="1600" b="1">
                <a:effectLst/>
                <a:latin typeface="Arial" charset="0"/>
              </a:rPr>
              <a:t>WHAT DOES EQUAL PREFERENCES MEAN?</a:t>
            </a:r>
          </a:p>
        </p:txBody>
      </p:sp>
      <p:sp>
        <p:nvSpPr>
          <p:cNvPr id="12294" name="Text Box 73"/>
          <p:cNvSpPr txBox="1">
            <a:spLocks noChangeArrowheads="1"/>
          </p:cNvSpPr>
          <p:nvPr/>
        </p:nvSpPr>
        <p:spPr bwMode="auto">
          <a:xfrm>
            <a:off x="395288" y="620713"/>
            <a:ext cx="82804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kumimoji="1"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GB" altLang="en-US" sz="1600" b="1">
                <a:effectLst/>
                <a:latin typeface="Arial" charset="0"/>
              </a:rPr>
              <a:t>THIS MEANS THAT WE GIVE EQUAL VALUE TO ALL PREFERENCES WHEN DRAWING UP THE STACKS AND ONLY LATER ON WILL THE ORDER OF </a:t>
            </a:r>
            <a:r>
              <a:rPr kumimoji="0" lang="en-GB" altLang="en-US" sz="1600" b="1" u="sng">
                <a:effectLst/>
                <a:latin typeface="Arial" charset="0"/>
              </a:rPr>
              <a:t>YOUR</a:t>
            </a:r>
            <a:r>
              <a:rPr kumimoji="0" lang="en-GB" altLang="en-US" sz="1600" b="1">
                <a:effectLst/>
                <a:latin typeface="Arial" charset="0"/>
              </a:rPr>
              <a:t> PREFERENCES BE TAKEN INTO ACCOUNT.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42"/>
          <p:cNvGrpSpPr>
            <a:grpSpLocks/>
          </p:cNvGrpSpPr>
          <p:nvPr/>
        </p:nvGrpSpPr>
        <p:grpSpPr bwMode="auto">
          <a:xfrm>
            <a:off x="539750" y="2276475"/>
            <a:ext cx="2689225" cy="4343400"/>
            <a:chOff x="70" y="1298"/>
            <a:chExt cx="1694" cy="2736"/>
          </a:xfrm>
        </p:grpSpPr>
        <p:sp>
          <p:nvSpPr>
            <p:cNvPr id="71685" name="Rectangle 5"/>
            <p:cNvSpPr>
              <a:spLocks noChangeArrowheads="1"/>
            </p:cNvSpPr>
            <p:nvPr/>
          </p:nvSpPr>
          <p:spPr bwMode="auto">
            <a:xfrm>
              <a:off x="1020" y="3799"/>
              <a:ext cx="624" cy="235"/>
            </a:xfrm>
            <a:prstGeom prst="rect">
              <a:avLst/>
            </a:prstGeom>
            <a:solidFill>
              <a:srgbClr val="00CCFF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686" name="Rectangle 6"/>
            <p:cNvSpPr>
              <a:spLocks noChangeArrowheads="1"/>
            </p:cNvSpPr>
            <p:nvPr/>
          </p:nvSpPr>
          <p:spPr bwMode="auto">
            <a:xfrm>
              <a:off x="1020" y="3563"/>
              <a:ext cx="624" cy="236"/>
            </a:xfrm>
            <a:prstGeom prst="rect">
              <a:avLst/>
            </a:prstGeom>
            <a:solidFill>
              <a:srgbClr val="00CCFF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687" name="Rectangle 7"/>
            <p:cNvSpPr>
              <a:spLocks noChangeArrowheads="1"/>
            </p:cNvSpPr>
            <p:nvPr/>
          </p:nvSpPr>
          <p:spPr bwMode="auto">
            <a:xfrm>
              <a:off x="1020" y="3328"/>
              <a:ext cx="624" cy="235"/>
            </a:xfrm>
            <a:prstGeom prst="rect">
              <a:avLst/>
            </a:prstGeom>
            <a:solidFill>
              <a:srgbClr val="00CCFF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688" name="Rectangle 8"/>
            <p:cNvSpPr>
              <a:spLocks noChangeArrowheads="1"/>
            </p:cNvSpPr>
            <p:nvPr/>
          </p:nvSpPr>
          <p:spPr bwMode="auto">
            <a:xfrm>
              <a:off x="1020" y="3093"/>
              <a:ext cx="624" cy="235"/>
            </a:xfrm>
            <a:prstGeom prst="rect">
              <a:avLst/>
            </a:prstGeom>
            <a:solidFill>
              <a:srgbClr val="00CCFF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689" name="Rectangle 9"/>
            <p:cNvSpPr>
              <a:spLocks noChangeArrowheads="1"/>
            </p:cNvSpPr>
            <p:nvPr/>
          </p:nvSpPr>
          <p:spPr bwMode="auto">
            <a:xfrm>
              <a:off x="1020" y="3015"/>
              <a:ext cx="624" cy="78"/>
            </a:xfrm>
            <a:prstGeom prst="rect">
              <a:avLst/>
            </a:prstGeom>
            <a:solidFill>
              <a:srgbClr val="0000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690" name="Rectangle 10"/>
            <p:cNvSpPr>
              <a:spLocks noChangeArrowheads="1"/>
            </p:cNvSpPr>
            <p:nvPr/>
          </p:nvSpPr>
          <p:spPr bwMode="auto">
            <a:xfrm>
              <a:off x="1020" y="2780"/>
              <a:ext cx="624" cy="235"/>
            </a:xfrm>
            <a:prstGeom prst="rect">
              <a:avLst/>
            </a:prstGeom>
            <a:solidFill>
              <a:srgbClr val="00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691" name="Rectangle 11"/>
            <p:cNvSpPr>
              <a:spLocks noChangeArrowheads="1"/>
            </p:cNvSpPr>
            <p:nvPr/>
          </p:nvSpPr>
          <p:spPr bwMode="auto">
            <a:xfrm>
              <a:off x="1020" y="2544"/>
              <a:ext cx="624" cy="236"/>
            </a:xfrm>
            <a:prstGeom prst="rect">
              <a:avLst/>
            </a:prstGeom>
            <a:solidFill>
              <a:srgbClr val="00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692" name="Rectangle 12"/>
            <p:cNvSpPr>
              <a:spLocks noChangeArrowheads="1"/>
            </p:cNvSpPr>
            <p:nvPr/>
          </p:nvSpPr>
          <p:spPr bwMode="auto">
            <a:xfrm>
              <a:off x="1020" y="2309"/>
              <a:ext cx="624" cy="235"/>
            </a:xfrm>
            <a:prstGeom prst="rect">
              <a:avLst/>
            </a:prstGeom>
            <a:solidFill>
              <a:srgbClr val="00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693" name="Rectangle 13"/>
            <p:cNvSpPr>
              <a:spLocks noChangeArrowheads="1"/>
            </p:cNvSpPr>
            <p:nvPr/>
          </p:nvSpPr>
          <p:spPr bwMode="auto">
            <a:xfrm>
              <a:off x="1020" y="2230"/>
              <a:ext cx="624" cy="79"/>
            </a:xfrm>
            <a:prstGeom prst="rect">
              <a:avLst/>
            </a:prstGeom>
            <a:solidFill>
              <a:srgbClr val="FF00FF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00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694" name="Rectangle 14"/>
            <p:cNvSpPr>
              <a:spLocks noChangeArrowheads="1"/>
            </p:cNvSpPr>
            <p:nvPr/>
          </p:nvSpPr>
          <p:spPr bwMode="auto">
            <a:xfrm>
              <a:off x="1020" y="1996"/>
              <a:ext cx="624" cy="234"/>
            </a:xfrm>
            <a:prstGeom prst="rect">
              <a:avLst/>
            </a:prstGeom>
            <a:solidFill>
              <a:srgbClr val="FF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695" name="Rectangle 15"/>
            <p:cNvSpPr>
              <a:spLocks noChangeArrowheads="1"/>
            </p:cNvSpPr>
            <p:nvPr/>
          </p:nvSpPr>
          <p:spPr bwMode="auto">
            <a:xfrm>
              <a:off x="1020" y="1761"/>
              <a:ext cx="624" cy="235"/>
            </a:xfrm>
            <a:prstGeom prst="rect">
              <a:avLst/>
            </a:prstGeom>
            <a:solidFill>
              <a:srgbClr val="FF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696" name="Rectangle 16"/>
            <p:cNvSpPr>
              <a:spLocks noChangeArrowheads="1"/>
            </p:cNvSpPr>
            <p:nvPr/>
          </p:nvSpPr>
          <p:spPr bwMode="auto">
            <a:xfrm>
              <a:off x="1020" y="1682"/>
              <a:ext cx="624" cy="79"/>
            </a:xfrm>
            <a:prstGeom prst="rect">
              <a:avLst/>
            </a:prstGeom>
            <a:solidFill>
              <a:srgbClr val="FF00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00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350" name="WordArt 17"/>
            <p:cNvSpPr>
              <a:spLocks noChangeArrowheads="1" noChangeShapeType="1"/>
            </p:cNvSpPr>
            <p:nvPr/>
          </p:nvSpPr>
          <p:spPr bwMode="auto">
            <a:xfrm>
              <a:off x="1068" y="1298"/>
              <a:ext cx="696" cy="19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GB" sz="18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>
                    <a:outerShdw blurRad="38100" dist="38100" dir="2700000" algn="tl" rotWithShape="0">
                      <a:srgbClr val="000000">
                        <a:alpha val="43137"/>
                      </a:srgbClr>
                    </a:outerShdw>
                  </a:effectLst>
                  <a:latin typeface="Arial"/>
                  <a:cs typeface="Arial"/>
                </a:rPr>
                <a:t>School A</a:t>
              </a:r>
            </a:p>
          </p:txBody>
        </p:sp>
        <p:sp>
          <p:nvSpPr>
            <p:cNvPr id="13351" name="WordArt 19"/>
            <p:cNvSpPr>
              <a:spLocks noChangeArrowheads="1" noChangeShapeType="1"/>
            </p:cNvSpPr>
            <p:nvPr/>
          </p:nvSpPr>
          <p:spPr bwMode="auto">
            <a:xfrm>
              <a:off x="70" y="2402"/>
              <a:ext cx="744" cy="13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GB" sz="14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>
                    <a:outerShdw blurRad="38100" dist="38100" dir="2700000" algn="tl" rotWithShape="0">
                      <a:srgbClr val="000000">
                        <a:alpha val="43137"/>
                      </a:srgbClr>
                    </a:outerShdw>
                  </a:effectLst>
                  <a:latin typeface="Arial"/>
                  <a:cs typeface="Arial"/>
                </a:rPr>
                <a:t>2nd preference</a:t>
              </a:r>
            </a:p>
          </p:txBody>
        </p:sp>
        <p:sp>
          <p:nvSpPr>
            <p:cNvPr id="71700" name="Line 20"/>
            <p:cNvSpPr>
              <a:spLocks noChangeShapeType="1"/>
            </p:cNvSpPr>
            <p:nvPr/>
          </p:nvSpPr>
          <p:spPr bwMode="auto">
            <a:xfrm flipV="1">
              <a:off x="425" y="2251"/>
              <a:ext cx="505" cy="7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71701" name="Group 21"/>
          <p:cNvGrpSpPr>
            <a:grpSpLocks/>
          </p:cNvGrpSpPr>
          <p:nvPr/>
        </p:nvGrpSpPr>
        <p:grpSpPr bwMode="auto">
          <a:xfrm>
            <a:off x="6419850" y="2276475"/>
            <a:ext cx="2400300" cy="4114800"/>
            <a:chOff x="2064" y="432"/>
            <a:chExt cx="1512" cy="2592"/>
          </a:xfrm>
        </p:grpSpPr>
        <p:sp>
          <p:nvSpPr>
            <p:cNvPr id="71702" name="Rectangle 22"/>
            <p:cNvSpPr>
              <a:spLocks noChangeArrowheads="1"/>
            </p:cNvSpPr>
            <p:nvPr/>
          </p:nvSpPr>
          <p:spPr bwMode="auto">
            <a:xfrm>
              <a:off x="2064" y="2848"/>
              <a:ext cx="624" cy="176"/>
            </a:xfrm>
            <a:prstGeom prst="rect">
              <a:avLst/>
            </a:prstGeom>
            <a:solidFill>
              <a:srgbClr val="00CCFF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703" name="Rectangle 23"/>
            <p:cNvSpPr>
              <a:spLocks noChangeArrowheads="1"/>
            </p:cNvSpPr>
            <p:nvPr/>
          </p:nvSpPr>
          <p:spPr bwMode="auto">
            <a:xfrm>
              <a:off x="2064" y="2672"/>
              <a:ext cx="624" cy="176"/>
            </a:xfrm>
            <a:prstGeom prst="rect">
              <a:avLst/>
            </a:prstGeom>
            <a:solidFill>
              <a:srgbClr val="00CCFF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704" name="Rectangle 24"/>
            <p:cNvSpPr>
              <a:spLocks noChangeArrowheads="1"/>
            </p:cNvSpPr>
            <p:nvPr/>
          </p:nvSpPr>
          <p:spPr bwMode="auto">
            <a:xfrm>
              <a:off x="2064" y="2496"/>
              <a:ext cx="624" cy="176"/>
            </a:xfrm>
            <a:prstGeom prst="rect">
              <a:avLst/>
            </a:prstGeom>
            <a:solidFill>
              <a:srgbClr val="00CCFF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705" name="Rectangle 25"/>
            <p:cNvSpPr>
              <a:spLocks noChangeArrowheads="1"/>
            </p:cNvSpPr>
            <p:nvPr/>
          </p:nvSpPr>
          <p:spPr bwMode="auto">
            <a:xfrm>
              <a:off x="2064" y="2437"/>
              <a:ext cx="624" cy="59"/>
            </a:xfrm>
            <a:prstGeom prst="rect">
              <a:avLst/>
            </a:prstGeom>
            <a:solidFill>
              <a:srgbClr val="0000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706" name="Rectangle 26"/>
            <p:cNvSpPr>
              <a:spLocks noChangeArrowheads="1"/>
            </p:cNvSpPr>
            <p:nvPr/>
          </p:nvSpPr>
          <p:spPr bwMode="auto">
            <a:xfrm>
              <a:off x="2064" y="2261"/>
              <a:ext cx="624" cy="176"/>
            </a:xfrm>
            <a:prstGeom prst="rect">
              <a:avLst/>
            </a:prstGeom>
            <a:solidFill>
              <a:srgbClr val="00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707" name="Rectangle 27"/>
            <p:cNvSpPr>
              <a:spLocks noChangeArrowheads="1"/>
            </p:cNvSpPr>
            <p:nvPr/>
          </p:nvSpPr>
          <p:spPr bwMode="auto">
            <a:xfrm>
              <a:off x="2064" y="2085"/>
              <a:ext cx="624" cy="176"/>
            </a:xfrm>
            <a:prstGeom prst="rect">
              <a:avLst/>
            </a:prstGeom>
            <a:solidFill>
              <a:srgbClr val="00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708" name="Rectangle 28"/>
            <p:cNvSpPr>
              <a:spLocks noChangeArrowheads="1"/>
            </p:cNvSpPr>
            <p:nvPr/>
          </p:nvSpPr>
          <p:spPr bwMode="auto">
            <a:xfrm>
              <a:off x="2064" y="1909"/>
              <a:ext cx="624" cy="176"/>
            </a:xfrm>
            <a:prstGeom prst="rect">
              <a:avLst/>
            </a:prstGeom>
            <a:solidFill>
              <a:srgbClr val="00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709" name="Rectangle 29"/>
            <p:cNvSpPr>
              <a:spLocks noChangeArrowheads="1"/>
            </p:cNvSpPr>
            <p:nvPr/>
          </p:nvSpPr>
          <p:spPr bwMode="auto">
            <a:xfrm>
              <a:off x="2064" y="1734"/>
              <a:ext cx="624" cy="175"/>
            </a:xfrm>
            <a:prstGeom prst="rect">
              <a:avLst/>
            </a:prstGeom>
            <a:solidFill>
              <a:srgbClr val="00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710" name="Rectangle 30"/>
            <p:cNvSpPr>
              <a:spLocks noChangeArrowheads="1"/>
            </p:cNvSpPr>
            <p:nvPr/>
          </p:nvSpPr>
          <p:spPr bwMode="auto">
            <a:xfrm>
              <a:off x="2064" y="1675"/>
              <a:ext cx="624" cy="59"/>
            </a:xfrm>
            <a:prstGeom prst="rect">
              <a:avLst/>
            </a:prstGeom>
            <a:solidFill>
              <a:srgbClr val="FF00FF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00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711" name="Rectangle 31"/>
            <p:cNvSpPr>
              <a:spLocks noChangeArrowheads="1"/>
            </p:cNvSpPr>
            <p:nvPr/>
          </p:nvSpPr>
          <p:spPr bwMode="auto">
            <a:xfrm>
              <a:off x="2064" y="1488"/>
              <a:ext cx="624" cy="176"/>
            </a:xfrm>
            <a:prstGeom prst="rect">
              <a:avLst/>
            </a:prstGeom>
            <a:solidFill>
              <a:srgbClr val="00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712" name="Rectangle 32"/>
            <p:cNvSpPr>
              <a:spLocks noChangeArrowheads="1"/>
            </p:cNvSpPr>
            <p:nvPr/>
          </p:nvSpPr>
          <p:spPr bwMode="auto">
            <a:xfrm>
              <a:off x="2064" y="1322"/>
              <a:ext cx="624" cy="177"/>
            </a:xfrm>
            <a:prstGeom prst="rect">
              <a:avLst/>
            </a:prstGeom>
            <a:solidFill>
              <a:srgbClr val="00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713" name="Rectangle 33"/>
            <p:cNvSpPr>
              <a:spLocks noChangeArrowheads="1"/>
            </p:cNvSpPr>
            <p:nvPr/>
          </p:nvSpPr>
          <p:spPr bwMode="auto">
            <a:xfrm>
              <a:off x="2064" y="1147"/>
              <a:ext cx="624" cy="175"/>
            </a:xfrm>
            <a:prstGeom prst="rect">
              <a:avLst/>
            </a:prstGeom>
            <a:solidFill>
              <a:srgbClr val="FF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714" name="Rectangle 34"/>
            <p:cNvSpPr>
              <a:spLocks noChangeArrowheads="1"/>
            </p:cNvSpPr>
            <p:nvPr/>
          </p:nvSpPr>
          <p:spPr bwMode="auto">
            <a:xfrm>
              <a:off x="2064" y="970"/>
              <a:ext cx="624" cy="177"/>
            </a:xfrm>
            <a:prstGeom prst="rect">
              <a:avLst/>
            </a:prstGeom>
            <a:solidFill>
              <a:srgbClr val="FF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715" name="Rectangle 35"/>
            <p:cNvSpPr>
              <a:spLocks noChangeArrowheads="1"/>
            </p:cNvSpPr>
            <p:nvPr/>
          </p:nvSpPr>
          <p:spPr bwMode="auto">
            <a:xfrm>
              <a:off x="2064" y="912"/>
              <a:ext cx="624" cy="58"/>
            </a:xfrm>
            <a:prstGeom prst="rect">
              <a:avLst/>
            </a:prstGeom>
            <a:solidFill>
              <a:srgbClr val="FF00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00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334" name="WordArt 36"/>
            <p:cNvSpPr>
              <a:spLocks noChangeArrowheads="1" noChangeShapeType="1"/>
            </p:cNvSpPr>
            <p:nvPr/>
          </p:nvSpPr>
          <p:spPr bwMode="auto">
            <a:xfrm>
              <a:off x="2160" y="432"/>
              <a:ext cx="696" cy="19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GB" sz="18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>
                    <a:outerShdw blurRad="38100" dist="38100" dir="2700000" algn="tl" rotWithShape="0">
                      <a:srgbClr val="000000">
                        <a:alpha val="43137"/>
                      </a:srgbClr>
                    </a:outerShdw>
                  </a:effectLst>
                  <a:latin typeface="Arial"/>
                  <a:cs typeface="Arial"/>
                </a:rPr>
                <a:t>School B</a:t>
              </a:r>
            </a:p>
          </p:txBody>
        </p:sp>
        <p:grpSp>
          <p:nvGrpSpPr>
            <p:cNvPr id="13335" name="Group 37"/>
            <p:cNvGrpSpPr>
              <a:grpSpLocks/>
            </p:cNvGrpSpPr>
            <p:nvPr/>
          </p:nvGrpSpPr>
          <p:grpSpPr bwMode="auto">
            <a:xfrm>
              <a:off x="2832" y="1632"/>
              <a:ext cx="744" cy="228"/>
              <a:chOff x="2976" y="1632"/>
              <a:chExt cx="744" cy="228"/>
            </a:xfrm>
          </p:grpSpPr>
          <p:sp>
            <p:nvSpPr>
              <p:cNvPr id="13336" name="WordArt 38"/>
              <p:cNvSpPr>
                <a:spLocks noChangeArrowheads="1" noChangeShapeType="1"/>
              </p:cNvSpPr>
              <p:nvPr/>
            </p:nvSpPr>
            <p:spPr bwMode="auto">
              <a:xfrm>
                <a:off x="2976" y="1728"/>
                <a:ext cx="744" cy="13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r>
                  <a:rPr lang="en-GB" sz="1400" b="1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effectLst>
                      <a:outerShdw blurRad="38100" dist="38100" dir="2700000" algn="tl" rotWithShape="0">
                        <a:srgbClr val="000000">
                          <a:alpha val="43137"/>
                        </a:srgbClr>
                      </a:outerShdw>
                    </a:effectLst>
                    <a:latin typeface="Arial"/>
                    <a:cs typeface="Arial"/>
                  </a:rPr>
                  <a:t>1st preference</a:t>
                </a:r>
              </a:p>
            </p:txBody>
          </p:sp>
          <p:sp>
            <p:nvSpPr>
              <p:cNvPr id="71719" name="Line 39"/>
              <p:cNvSpPr>
                <a:spLocks noChangeShapeType="1"/>
              </p:cNvSpPr>
              <p:nvPr/>
            </p:nvSpPr>
            <p:spPr bwMode="auto">
              <a:xfrm flipH="1" flipV="1">
                <a:off x="2976" y="1632"/>
                <a:ext cx="403" cy="5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13316" name="Text Box 40"/>
          <p:cNvSpPr txBox="1">
            <a:spLocks noChangeArrowheads="1"/>
          </p:cNvSpPr>
          <p:nvPr/>
        </p:nvSpPr>
        <p:spPr bwMode="auto">
          <a:xfrm>
            <a:off x="323850" y="188913"/>
            <a:ext cx="7921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kumimoji="1"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GB" altLang="en-US" sz="1600" b="1">
                <a:solidFill>
                  <a:srgbClr val="FF3300"/>
                </a:solidFill>
                <a:effectLst/>
                <a:latin typeface="Arial" charset="0"/>
              </a:rPr>
              <a:t>IS THE ORDER OF  MY PREFERENCES IMPORTANT? </a:t>
            </a:r>
          </a:p>
        </p:txBody>
      </p:sp>
      <p:sp>
        <p:nvSpPr>
          <p:cNvPr id="13317" name="Text Box 41"/>
          <p:cNvSpPr txBox="1">
            <a:spLocks noChangeArrowheads="1"/>
          </p:cNvSpPr>
          <p:nvPr/>
        </p:nvSpPr>
        <p:spPr bwMode="auto">
          <a:xfrm>
            <a:off x="395288" y="765175"/>
            <a:ext cx="7056437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kumimoji="1"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GB" altLang="en-US" sz="1600" b="1">
                <a:effectLst/>
                <a:latin typeface="Arial" charset="0"/>
              </a:rPr>
              <a:t>YES IT IS, BECAUSE IF WE CAN OFFER YOUR CHILD A PLACE AT MORE THAN ONE SCHOOL, THEN WE WILL ALLOCATE A PLACE AT THE SCHOOL YOU NAME AS THE HIGHEST PREFERENCE.</a:t>
            </a:r>
          </a:p>
        </p:txBody>
      </p:sp>
      <p:sp>
        <p:nvSpPr>
          <p:cNvPr id="71723" name="Line 43"/>
          <p:cNvSpPr>
            <a:spLocks noChangeShapeType="1"/>
          </p:cNvSpPr>
          <p:nvPr/>
        </p:nvSpPr>
        <p:spPr bwMode="auto">
          <a:xfrm>
            <a:off x="4932363" y="3716338"/>
            <a:ext cx="1439862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3319" name="Text Box 44"/>
          <p:cNvSpPr txBox="1">
            <a:spLocks noChangeArrowheads="1"/>
          </p:cNvSpPr>
          <p:nvPr/>
        </p:nvSpPr>
        <p:spPr bwMode="auto">
          <a:xfrm>
            <a:off x="3852863" y="3279775"/>
            <a:ext cx="251936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kumimoji="1"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GB" altLang="en-US" sz="1600" b="1">
                <a:solidFill>
                  <a:srgbClr val="FF0000"/>
                </a:solidFill>
                <a:effectLst/>
                <a:latin typeface="Arial" charset="0"/>
              </a:rPr>
              <a:t>SCHOOL B WILL BE OFFERED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539750" y="333375"/>
            <a:ext cx="8208963" cy="477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kumimoji="1"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GB" altLang="en-US" sz="2800" b="1" dirty="0">
                <a:solidFill>
                  <a:srgbClr val="FF3300"/>
                </a:solidFill>
                <a:effectLst/>
                <a:latin typeface="Arial" charset="0"/>
              </a:rPr>
              <a:t>National Allocation Day is 2nd March 2026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kumimoji="0" lang="en-GB" altLang="en-US" sz="2400" b="1" dirty="0">
                <a:effectLst/>
                <a:latin typeface="Arial" charset="0"/>
              </a:rPr>
              <a:t>On-line applicants will be sent an e-mail from the LA on this day. 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kumimoji="0" lang="en-GB" altLang="en-US" sz="2400" b="1" dirty="0">
                <a:effectLst/>
                <a:latin typeface="Arial" charset="0"/>
              </a:rPr>
              <a:t> Paper applicants will be posted an offer letter from the LA on this day (2</a:t>
            </a:r>
            <a:r>
              <a:rPr kumimoji="0" lang="en-GB" altLang="en-US" sz="2400" b="1" baseline="30000" dirty="0">
                <a:effectLst/>
                <a:latin typeface="Arial" charset="0"/>
              </a:rPr>
              <a:t>nd</a:t>
            </a:r>
            <a:r>
              <a:rPr kumimoji="0" lang="en-GB" altLang="en-US" sz="2400" b="1" dirty="0">
                <a:effectLst/>
                <a:latin typeface="Arial" charset="0"/>
              </a:rPr>
              <a:t> class post). 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kumimoji="0" lang="en-GB" altLang="en-US" sz="2400" b="1" dirty="0">
                <a:effectLst/>
                <a:latin typeface="Arial" charset="0"/>
              </a:rPr>
              <a:t> The offer will come from the home LA and will be the highest preference that can be allocated.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kumimoji="0" lang="en-GB" altLang="en-US" sz="2400" b="1" dirty="0">
                <a:effectLst/>
                <a:latin typeface="Arial" charset="0"/>
              </a:rPr>
              <a:t> Each child will only get one offer of a place.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kumimoji="0" lang="en-GB" altLang="en-US" sz="2400" b="1" dirty="0">
                <a:effectLst/>
                <a:latin typeface="Arial" charset="0"/>
              </a:rPr>
              <a:t> After 2nd March parents can appeal in writing to an independent panel for a place at another school.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7772400" cy="782638"/>
          </a:xfrm>
        </p:spPr>
        <p:txBody>
          <a:bodyPr/>
          <a:lstStyle/>
          <a:p>
            <a:r>
              <a:rPr kumimoji="0" lang="en-GB" altLang="en-US" b="1">
                <a:solidFill>
                  <a:schemeClr val="tx1"/>
                </a:solidFill>
                <a:latin typeface="Arial" charset="0"/>
              </a:rPr>
              <a:t>For more information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kumimoji="0" lang="en-GB" altLang="en-US" b="1" dirty="0">
                <a:latin typeface="Arial" charset="0"/>
              </a:rPr>
              <a:t>Go online to 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kumimoji="0" lang="en-GB" altLang="en-US" b="1" dirty="0">
                <a:latin typeface="Arial" charset="0"/>
                <a:hlinkClick r:id="rId2"/>
              </a:rPr>
              <a:t>www.wirral.gov.uk/schooladmissions</a:t>
            </a:r>
            <a:endParaRPr kumimoji="0" lang="en-GB" altLang="en-US" b="1" dirty="0">
              <a:latin typeface="Arial" charset="0"/>
            </a:endParaRP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kumimoji="0" lang="en-GB" altLang="en-US" b="1" dirty="0">
                <a:latin typeface="Arial" charset="0"/>
              </a:rPr>
              <a:t>Take advantage of information provided by secondary schools including in person and online virtual “open days”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endParaRPr kumimoji="0" lang="en-GB" altLang="en-US" sz="3600" b="1" dirty="0">
              <a:latin typeface="Arial" charset="0"/>
            </a:endParaRPr>
          </a:p>
          <a:p>
            <a:endParaRPr lang="en-GB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026"/>
          <p:cNvSpPr txBox="1">
            <a:spLocks noChangeArrowheads="1"/>
          </p:cNvSpPr>
          <p:nvPr/>
        </p:nvSpPr>
        <p:spPr bwMode="auto">
          <a:xfrm>
            <a:off x="250824" y="404812"/>
            <a:ext cx="8425631" cy="5847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kumimoji="1"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GB" altLang="en-US" sz="2400" b="1" dirty="0">
                <a:solidFill>
                  <a:srgbClr val="FF0000"/>
                </a:solidFill>
                <a:effectLst/>
                <a:latin typeface="Arial" charset="0"/>
              </a:rPr>
              <a:t>TIMETABLE </a:t>
            </a:r>
            <a:r>
              <a:rPr kumimoji="0" lang="en-GB" altLang="en-US" sz="2400" b="1" dirty="0">
                <a:effectLst/>
                <a:latin typeface="Arial" charset="0"/>
              </a:rPr>
              <a:t> 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GB" altLang="en-US" sz="2000" b="1" dirty="0">
                <a:solidFill>
                  <a:srgbClr val="FF3300"/>
                </a:solidFill>
                <a:effectLst/>
                <a:latin typeface="Arial" charset="0"/>
              </a:rPr>
              <a:t>31</a:t>
            </a:r>
            <a:r>
              <a:rPr kumimoji="0" lang="en-GB" altLang="en-US" sz="2000" b="1" baseline="30000" dirty="0">
                <a:solidFill>
                  <a:srgbClr val="FF3300"/>
                </a:solidFill>
                <a:effectLst/>
                <a:latin typeface="Arial" charset="0"/>
              </a:rPr>
              <a:t>st</a:t>
            </a:r>
            <a:r>
              <a:rPr kumimoji="0" lang="en-GB" altLang="en-US" sz="2000" b="1" dirty="0">
                <a:solidFill>
                  <a:srgbClr val="FF3300"/>
                </a:solidFill>
                <a:effectLst/>
                <a:latin typeface="Arial" charset="0"/>
              </a:rPr>
              <a:t> MAY</a:t>
            </a:r>
            <a:r>
              <a:rPr kumimoji="0" lang="en-GB" altLang="en-US" sz="2000" b="1" dirty="0">
                <a:effectLst/>
                <a:latin typeface="Arial" charset="0"/>
              </a:rPr>
              <a:t>		</a:t>
            </a:r>
            <a:r>
              <a:rPr kumimoji="0" lang="en-GB" altLang="en-US" sz="2000" b="1" dirty="0">
                <a:solidFill>
                  <a:srgbClr val="FF3300"/>
                </a:solidFill>
                <a:effectLst/>
                <a:latin typeface="Arial" charset="0"/>
              </a:rPr>
              <a:t>Deadline </a:t>
            </a:r>
            <a:r>
              <a:rPr kumimoji="0" lang="en-GB" altLang="en-US" sz="2000" b="1" dirty="0">
                <a:effectLst/>
                <a:latin typeface="Arial" charset="0"/>
              </a:rPr>
              <a:t>for 11+ assessment requests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GB" altLang="en-US" sz="2000" b="1" dirty="0">
                <a:effectLst/>
                <a:latin typeface="Arial" charset="0"/>
              </a:rPr>
              <a:t>SEPTEMBER 		On-line application system goes live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GB" altLang="en-US" sz="2000" b="1" dirty="0">
                <a:effectLst/>
                <a:latin typeface="Arial" charset="0"/>
              </a:rPr>
              <a:t>			Preference forms and booklets available</a:t>
            </a:r>
          </a:p>
          <a:p>
            <a:pPr>
              <a:spcBef>
                <a:spcPct val="50000"/>
              </a:spcBef>
              <a:buClrTx/>
              <a:buNone/>
            </a:pPr>
            <a:r>
              <a:rPr kumimoji="0" lang="en-GB" altLang="en-US" sz="2000" b="1" dirty="0">
                <a:effectLst/>
                <a:latin typeface="Arial" charset="0"/>
              </a:rPr>
              <a:t>15th SEPTEMBER	Non-Catholic selective assessments</a:t>
            </a:r>
            <a:r>
              <a:rPr kumimoji="0" lang="en-GB" altLang="en-US" sz="2000" b="1" baseline="30000" dirty="0">
                <a:effectLst/>
                <a:latin typeface="Arial" charset="0"/>
              </a:rPr>
              <a:t> </a:t>
            </a:r>
            <a:endParaRPr kumimoji="0" lang="en-GB" altLang="en-US" sz="2000" b="1" dirty="0">
              <a:effectLst/>
              <a:latin typeface="Arial" charset="0"/>
            </a:endParaRPr>
          </a:p>
          <a:p>
            <a:pPr>
              <a:spcBef>
                <a:spcPct val="50000"/>
              </a:spcBef>
              <a:buClrTx/>
              <a:buNone/>
            </a:pPr>
            <a:r>
              <a:rPr kumimoji="0" lang="en-GB" altLang="en-US" sz="2000" b="1" dirty="0">
                <a:effectLst/>
                <a:latin typeface="Arial" charset="0"/>
              </a:rPr>
              <a:t>19th SEPTEMBER	St Anselm’s assessment date</a:t>
            </a:r>
          </a:p>
          <a:p>
            <a:pPr>
              <a:spcBef>
                <a:spcPct val="50000"/>
              </a:spcBef>
              <a:buClrTx/>
              <a:buNone/>
            </a:pPr>
            <a:r>
              <a:rPr kumimoji="0" lang="en-GB" altLang="en-US" sz="2000" b="1" dirty="0">
                <a:effectLst/>
                <a:latin typeface="Arial" charset="0"/>
              </a:rPr>
              <a:t>20th SEPTEMBER	Upton Hall assessment date</a:t>
            </a:r>
          </a:p>
          <a:p>
            <a:pPr>
              <a:spcBef>
                <a:spcPct val="50000"/>
              </a:spcBef>
              <a:buClrTx/>
              <a:buNone/>
            </a:pPr>
            <a:r>
              <a:rPr kumimoji="0" lang="en-GB" altLang="en-US" sz="2000" b="1" dirty="0">
                <a:effectLst/>
                <a:latin typeface="Arial" charset="0"/>
              </a:rPr>
              <a:t>1st OCTOBER		Birkenhead High School Academy music 				assessments*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GB" altLang="en-US" sz="2000" b="1" dirty="0">
                <a:solidFill>
                  <a:srgbClr val="FF3300"/>
                </a:solidFill>
                <a:effectLst/>
                <a:latin typeface="Arial" charset="0"/>
              </a:rPr>
              <a:t>31 OCTOBER</a:t>
            </a:r>
            <a:r>
              <a:rPr kumimoji="0" lang="en-GB" altLang="en-US" sz="2000" b="1" dirty="0">
                <a:effectLst/>
                <a:latin typeface="Arial" charset="0"/>
              </a:rPr>
              <a:t>		</a:t>
            </a:r>
            <a:r>
              <a:rPr kumimoji="0" lang="en-GB" altLang="en-US" sz="2000" b="1" dirty="0">
                <a:solidFill>
                  <a:srgbClr val="FF3300"/>
                </a:solidFill>
                <a:effectLst/>
                <a:latin typeface="Arial" charset="0"/>
              </a:rPr>
              <a:t>Deadline </a:t>
            </a:r>
            <a:r>
              <a:rPr kumimoji="0" lang="en-GB" altLang="en-US" sz="2000" b="1" dirty="0">
                <a:effectLst/>
                <a:latin typeface="Arial" charset="0"/>
              </a:rPr>
              <a:t>for preference forms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GB" altLang="en-US" sz="2000" b="1" dirty="0">
                <a:solidFill>
                  <a:srgbClr val="FF3300"/>
                </a:solidFill>
                <a:effectLst/>
                <a:latin typeface="Arial" charset="0"/>
              </a:rPr>
              <a:t>2 MARCH</a:t>
            </a:r>
            <a:r>
              <a:rPr kumimoji="0" lang="en-GB" altLang="en-US" sz="2000" b="1" dirty="0">
                <a:effectLst/>
                <a:latin typeface="Arial" charset="0"/>
              </a:rPr>
              <a:t>		</a:t>
            </a:r>
            <a:r>
              <a:rPr kumimoji="0" lang="en-GB" altLang="en-US" sz="2000" b="1" dirty="0">
                <a:solidFill>
                  <a:srgbClr val="FF0000"/>
                </a:solidFill>
                <a:effectLst/>
                <a:latin typeface="Arial" charset="0"/>
              </a:rPr>
              <a:t>ALLOCATION DAY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endParaRPr kumimoji="0" lang="en-GB" altLang="en-US" sz="2000" b="1" dirty="0">
              <a:solidFill>
                <a:srgbClr val="FF0000"/>
              </a:solidFill>
              <a:effectLst/>
              <a:latin typeface="Arial" charset="0"/>
            </a:endParaRP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GB" altLang="en-US" sz="2000" b="1" dirty="0">
                <a:solidFill>
                  <a:schemeClr val="accent4"/>
                </a:solidFill>
                <a:effectLst/>
                <a:latin typeface="Arial" charset="0"/>
              </a:rPr>
              <a:t>*</a:t>
            </a:r>
            <a:r>
              <a:rPr kumimoji="0" lang="en-GB" altLang="en-US" sz="2000" dirty="0">
                <a:solidFill>
                  <a:schemeClr val="accent4"/>
                </a:solidFill>
                <a:effectLst/>
                <a:latin typeface="Arial" charset="0"/>
              </a:rPr>
              <a:t>tbc</a:t>
            </a:r>
            <a:endParaRPr kumimoji="0" lang="en-GB" altLang="en-US" sz="2000" b="1" dirty="0">
              <a:solidFill>
                <a:schemeClr val="accent4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647700"/>
          </a:xfrm>
        </p:spPr>
        <p:txBody>
          <a:bodyPr/>
          <a:lstStyle/>
          <a:p>
            <a:r>
              <a:rPr kumimoji="0" lang="en-GB" altLang="en-US" sz="3600" b="1" dirty="0">
                <a:solidFill>
                  <a:srgbClr val="FF0000"/>
                </a:solidFill>
                <a:latin typeface="Arial" charset="0"/>
              </a:rPr>
              <a:t>Non-Catholic 11+ assessments * </a:t>
            </a:r>
          </a:p>
        </p:txBody>
      </p:sp>
      <p:sp>
        <p:nvSpPr>
          <p:cNvPr id="5123" name="Text Box 7"/>
          <p:cNvSpPr txBox="1">
            <a:spLocks noChangeArrowheads="1"/>
          </p:cNvSpPr>
          <p:nvPr/>
        </p:nvSpPr>
        <p:spPr bwMode="auto">
          <a:xfrm>
            <a:off x="468313" y="981075"/>
            <a:ext cx="8280400" cy="5146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kumimoji="1"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30000"/>
              </a:spcAft>
              <a:buClrTx/>
              <a:buFontTx/>
              <a:buChar char="•"/>
            </a:pPr>
            <a:r>
              <a:rPr kumimoji="0" lang="en-GB" altLang="en-US" sz="2400" dirty="0">
                <a:effectLst/>
                <a:latin typeface="Arial" charset="0"/>
              </a:rPr>
              <a:t>Two multiple choice assessments of about 50 minutes each</a:t>
            </a:r>
          </a:p>
          <a:p>
            <a:pPr>
              <a:spcBef>
                <a:spcPct val="0"/>
              </a:spcBef>
              <a:spcAft>
                <a:spcPct val="30000"/>
              </a:spcAft>
              <a:buClrTx/>
              <a:buFontTx/>
              <a:buChar char="•"/>
            </a:pPr>
            <a:r>
              <a:rPr kumimoji="0" lang="en-GB" altLang="en-US" sz="2400" dirty="0">
                <a:effectLst/>
                <a:latin typeface="Arial" charset="0"/>
              </a:rPr>
              <a:t> On the same day with a short break between </a:t>
            </a:r>
          </a:p>
          <a:p>
            <a:pPr>
              <a:spcBef>
                <a:spcPct val="0"/>
              </a:spcBef>
              <a:spcAft>
                <a:spcPct val="30000"/>
              </a:spcAft>
              <a:buClrTx/>
              <a:buFontTx/>
              <a:buChar char="•"/>
            </a:pPr>
            <a:r>
              <a:rPr kumimoji="0" lang="en-GB" altLang="en-US" sz="2400" dirty="0">
                <a:effectLst/>
                <a:latin typeface="Arial" charset="0"/>
              </a:rPr>
              <a:t> Mixture of verbal, non-verbal and maths questions on both papers</a:t>
            </a:r>
          </a:p>
          <a:p>
            <a:pPr>
              <a:spcBef>
                <a:spcPct val="0"/>
              </a:spcBef>
              <a:spcAft>
                <a:spcPct val="30000"/>
              </a:spcAft>
              <a:buClrTx/>
              <a:buFontTx/>
              <a:buChar char="•"/>
            </a:pPr>
            <a:r>
              <a:rPr kumimoji="0" lang="en-GB" altLang="en-US" sz="2400" dirty="0">
                <a:effectLst/>
                <a:latin typeface="Arial" charset="0"/>
              </a:rPr>
              <a:t> Pencil and eraser are only equipment needed</a:t>
            </a:r>
          </a:p>
          <a:p>
            <a:pPr>
              <a:spcBef>
                <a:spcPct val="0"/>
              </a:spcBef>
              <a:spcAft>
                <a:spcPct val="30000"/>
              </a:spcAft>
              <a:buClrTx/>
              <a:buFontTx/>
              <a:buChar char="•"/>
            </a:pPr>
            <a:r>
              <a:rPr kumimoji="0" lang="en-GB" altLang="en-US" sz="2400" dirty="0">
                <a:effectLst/>
                <a:latin typeface="Arial" charset="0"/>
              </a:rPr>
              <a:t> Exam conditions apply – no mobile phones or other electronic devices allowed</a:t>
            </a:r>
          </a:p>
          <a:p>
            <a:pPr>
              <a:spcBef>
                <a:spcPct val="0"/>
              </a:spcBef>
              <a:spcAft>
                <a:spcPct val="30000"/>
              </a:spcAft>
              <a:buClrTx/>
              <a:buFontTx/>
              <a:buChar char="•"/>
            </a:pPr>
            <a:r>
              <a:rPr kumimoji="0" lang="en-GB" altLang="en-US" sz="2400" dirty="0">
                <a:effectLst/>
                <a:latin typeface="Arial" charset="0"/>
              </a:rPr>
              <a:t> Assessments are marked centrally by an independent body, not by the venue</a:t>
            </a:r>
          </a:p>
          <a:p>
            <a:pPr>
              <a:spcBef>
                <a:spcPct val="0"/>
              </a:spcBef>
              <a:spcAft>
                <a:spcPct val="30000"/>
              </a:spcAft>
              <a:buClrTx/>
              <a:buFontTx/>
              <a:buChar char="•"/>
            </a:pPr>
            <a:r>
              <a:rPr kumimoji="0" lang="en-GB" altLang="en-US" sz="2400" dirty="0">
                <a:effectLst/>
                <a:latin typeface="Arial" charset="0"/>
              </a:rPr>
              <a:t> Parents cannot see question papers or answer sheets</a:t>
            </a:r>
          </a:p>
          <a:p>
            <a:pPr>
              <a:spcBef>
                <a:spcPct val="0"/>
              </a:spcBef>
              <a:spcAft>
                <a:spcPct val="30000"/>
              </a:spcAft>
              <a:buClrTx/>
              <a:buNone/>
            </a:pPr>
            <a:endParaRPr kumimoji="0" lang="en-GB" altLang="en-US" sz="1400" dirty="0"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424416" cy="647700"/>
          </a:xfrm>
        </p:spPr>
        <p:txBody>
          <a:bodyPr/>
          <a:lstStyle/>
          <a:p>
            <a:pPr algn="ctr"/>
            <a:r>
              <a:rPr kumimoji="0" lang="en-GB" altLang="en-US" sz="2800" b="1" dirty="0">
                <a:solidFill>
                  <a:srgbClr val="FF0000"/>
                </a:solidFill>
                <a:latin typeface="Arial" charset="0"/>
              </a:rPr>
              <a:t>11+ assessments and applying for a place</a:t>
            </a: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608179" y="1124372"/>
            <a:ext cx="8280400" cy="5863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kumimoji="1"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30000"/>
              </a:spcAft>
              <a:buClrTx/>
              <a:buNone/>
            </a:pPr>
            <a:r>
              <a:rPr kumimoji="0" lang="en-GB" altLang="en-US" sz="2000" dirty="0">
                <a:effectLst/>
                <a:latin typeface="Arial" charset="0"/>
              </a:rPr>
              <a:t>The outcome of </a:t>
            </a:r>
            <a:r>
              <a:rPr kumimoji="0" lang="en-GB" altLang="en-US" sz="2000" b="1" dirty="0">
                <a:effectLst/>
                <a:latin typeface="Arial" charset="0"/>
              </a:rPr>
              <a:t>September </a:t>
            </a:r>
            <a:r>
              <a:rPr kumimoji="0" lang="en-GB" altLang="en-US" sz="2000" dirty="0">
                <a:effectLst/>
                <a:latin typeface="Arial" charset="0"/>
              </a:rPr>
              <a:t>assessments will be sent to parents prior to 31</a:t>
            </a:r>
            <a:r>
              <a:rPr kumimoji="0" lang="en-GB" altLang="en-US" sz="2000" baseline="30000" dirty="0">
                <a:effectLst/>
                <a:latin typeface="Arial" charset="0"/>
              </a:rPr>
              <a:t>st</a:t>
            </a:r>
            <a:r>
              <a:rPr kumimoji="0" lang="en-GB" altLang="en-US" sz="2000" dirty="0">
                <a:effectLst/>
                <a:latin typeface="Arial" charset="0"/>
              </a:rPr>
              <a:t> October.</a:t>
            </a:r>
            <a:r>
              <a:rPr kumimoji="0" lang="en-GB" altLang="en-US" sz="1200" dirty="0">
                <a:effectLst/>
                <a:latin typeface="Arial" charset="0"/>
              </a:rPr>
              <a:t> </a:t>
            </a:r>
            <a:endParaRPr kumimoji="0" lang="en-GB" altLang="en-US" sz="2000" dirty="0">
              <a:effectLst/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30000"/>
              </a:spcAft>
              <a:buClrTx/>
              <a:buNone/>
            </a:pPr>
            <a:r>
              <a:rPr kumimoji="0" lang="en-GB" altLang="en-US" sz="2000" i="1" dirty="0">
                <a:effectLst/>
                <a:latin typeface="Arial" charset="0"/>
              </a:rPr>
              <a:t>Reached the standard?</a:t>
            </a:r>
          </a:p>
          <a:p>
            <a:pPr marL="342900" indent="-342900">
              <a:spcBef>
                <a:spcPct val="0"/>
              </a:spcBef>
              <a:spcAft>
                <a:spcPct val="30000"/>
              </a:spcAft>
              <a:buClrTx/>
            </a:pPr>
            <a:r>
              <a:rPr kumimoji="0" lang="en-GB" altLang="en-US" sz="1800" dirty="0">
                <a:solidFill>
                  <a:schemeClr val="accent4"/>
                </a:solidFill>
                <a:effectLst/>
                <a:latin typeface="Arial" charset="0"/>
              </a:rPr>
              <a:t>Apply and put the grammar school down as a preference </a:t>
            </a:r>
            <a:r>
              <a:rPr kumimoji="0" lang="en-GB" altLang="en-US" sz="1800" b="1" dirty="0">
                <a:solidFill>
                  <a:schemeClr val="accent4"/>
                </a:solidFill>
                <a:effectLst/>
                <a:latin typeface="Arial" charset="0"/>
              </a:rPr>
              <a:t>before 31</a:t>
            </a:r>
            <a:r>
              <a:rPr kumimoji="0" lang="en-GB" altLang="en-US" sz="1800" b="1" baseline="30000" dirty="0">
                <a:solidFill>
                  <a:schemeClr val="accent4"/>
                </a:solidFill>
                <a:effectLst/>
                <a:latin typeface="Arial" charset="0"/>
              </a:rPr>
              <a:t>st</a:t>
            </a:r>
            <a:r>
              <a:rPr kumimoji="0" lang="en-GB" altLang="en-US" sz="1800" b="1" dirty="0">
                <a:solidFill>
                  <a:schemeClr val="accent4"/>
                </a:solidFill>
                <a:effectLst/>
                <a:latin typeface="Arial" charset="0"/>
              </a:rPr>
              <a:t> October</a:t>
            </a:r>
            <a:endParaRPr kumimoji="0" lang="en-GB" altLang="en-US" sz="1800" dirty="0">
              <a:effectLst/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30000"/>
              </a:spcAft>
              <a:buClrTx/>
              <a:buNone/>
            </a:pPr>
            <a:r>
              <a:rPr kumimoji="0" lang="en-GB" altLang="en-US" sz="2000" i="1" dirty="0">
                <a:effectLst/>
                <a:latin typeface="Arial" charset="0"/>
              </a:rPr>
              <a:t>Not reached the standard? </a:t>
            </a:r>
          </a:p>
          <a:p>
            <a:pPr marL="342900" indent="-342900">
              <a:spcBef>
                <a:spcPct val="0"/>
              </a:spcBef>
              <a:spcAft>
                <a:spcPct val="30000"/>
              </a:spcAft>
              <a:buClrTx/>
            </a:pPr>
            <a:r>
              <a:rPr kumimoji="0" lang="en-GB" altLang="en-US" sz="1800" dirty="0">
                <a:effectLst/>
                <a:latin typeface="Arial" charset="0"/>
              </a:rPr>
              <a:t>Apply by 31</a:t>
            </a:r>
            <a:r>
              <a:rPr kumimoji="0" lang="en-GB" altLang="en-US" sz="1800" baseline="30000" dirty="0">
                <a:effectLst/>
                <a:latin typeface="Arial" charset="0"/>
              </a:rPr>
              <a:t>st</a:t>
            </a:r>
            <a:r>
              <a:rPr kumimoji="0" lang="en-GB" altLang="en-US" sz="1800" dirty="0">
                <a:effectLst/>
                <a:latin typeface="Arial" charset="0"/>
              </a:rPr>
              <a:t> October, but don’t give the grammar school as a preference as it will be withdrawn</a:t>
            </a:r>
          </a:p>
          <a:p>
            <a:pPr marL="342900" indent="-342900">
              <a:spcBef>
                <a:spcPct val="0"/>
              </a:spcBef>
              <a:spcAft>
                <a:spcPct val="30000"/>
              </a:spcAft>
              <a:buClrTx/>
            </a:pPr>
            <a:r>
              <a:rPr kumimoji="0" lang="en-GB" altLang="en-US" sz="1800" dirty="0">
                <a:effectLst/>
                <a:latin typeface="Arial" charset="0"/>
              </a:rPr>
              <a:t>Parents can still submit a written appeal after 2nd March</a:t>
            </a:r>
          </a:p>
          <a:p>
            <a:pPr>
              <a:spcBef>
                <a:spcPct val="0"/>
              </a:spcBef>
              <a:spcAft>
                <a:spcPct val="30000"/>
              </a:spcAft>
              <a:buClrTx/>
              <a:buNone/>
            </a:pPr>
            <a:r>
              <a:rPr kumimoji="0" lang="en-GB" altLang="en-US" sz="2000" i="1" dirty="0">
                <a:effectLst/>
                <a:latin typeface="Arial" charset="0"/>
              </a:rPr>
              <a:t>Assessment date delayed or your child is unable to be assessed in September (for example due to sickness)?</a:t>
            </a:r>
          </a:p>
          <a:p>
            <a:pPr marL="285750" indent="-285750">
              <a:spcBef>
                <a:spcPct val="0"/>
              </a:spcBef>
              <a:spcAft>
                <a:spcPct val="30000"/>
              </a:spcAft>
              <a:buClrTx/>
            </a:pPr>
            <a:r>
              <a:rPr kumimoji="0" lang="en-GB" altLang="en-US" sz="1800" dirty="0">
                <a:solidFill>
                  <a:schemeClr val="accent4"/>
                </a:solidFill>
                <a:effectLst/>
                <a:latin typeface="Arial" charset="0"/>
              </a:rPr>
              <a:t>Apply and put the grammar school(s) down as a preference </a:t>
            </a:r>
            <a:r>
              <a:rPr kumimoji="0" lang="en-GB" altLang="en-US" sz="1800" b="1" dirty="0">
                <a:solidFill>
                  <a:schemeClr val="accent4"/>
                </a:solidFill>
                <a:effectLst/>
                <a:latin typeface="Arial" charset="0"/>
              </a:rPr>
              <a:t>before 31</a:t>
            </a:r>
            <a:r>
              <a:rPr kumimoji="0" lang="en-GB" altLang="en-US" sz="1800" b="1" baseline="30000" dirty="0">
                <a:solidFill>
                  <a:schemeClr val="accent4"/>
                </a:solidFill>
                <a:effectLst/>
                <a:latin typeface="Arial" charset="0"/>
              </a:rPr>
              <a:t>st</a:t>
            </a:r>
            <a:r>
              <a:rPr kumimoji="0" lang="en-GB" altLang="en-US" sz="1800" b="1" dirty="0">
                <a:solidFill>
                  <a:schemeClr val="accent4"/>
                </a:solidFill>
                <a:effectLst/>
                <a:latin typeface="Arial" charset="0"/>
              </a:rPr>
              <a:t> October</a:t>
            </a:r>
          </a:p>
          <a:p>
            <a:pPr marL="285750" indent="-285750">
              <a:spcBef>
                <a:spcPct val="0"/>
              </a:spcBef>
              <a:spcAft>
                <a:spcPct val="30000"/>
              </a:spcAft>
              <a:buClrTx/>
            </a:pPr>
            <a:r>
              <a:rPr kumimoji="0" lang="en-GB" altLang="en-US" sz="1800" dirty="0">
                <a:solidFill>
                  <a:schemeClr val="accent4"/>
                </a:solidFill>
                <a:effectLst/>
                <a:latin typeface="Arial" charset="0"/>
              </a:rPr>
              <a:t>If your child does </a:t>
            </a:r>
            <a:r>
              <a:rPr kumimoji="0" lang="en-GB" altLang="en-US" sz="1800" b="1" dirty="0">
                <a:solidFill>
                  <a:schemeClr val="accent4"/>
                </a:solidFill>
                <a:effectLst/>
                <a:latin typeface="Arial" charset="0"/>
              </a:rPr>
              <a:t>not reach the standard</a:t>
            </a:r>
            <a:r>
              <a:rPr kumimoji="0" lang="en-GB" altLang="en-US" sz="1800" dirty="0">
                <a:solidFill>
                  <a:schemeClr val="accent4"/>
                </a:solidFill>
                <a:effectLst/>
                <a:latin typeface="Arial" charset="0"/>
              </a:rPr>
              <a:t>, the grammar preference(s) will be withdrawn. The highest non-grammar preference then becomes the highest preference on the application.</a:t>
            </a:r>
          </a:p>
          <a:p>
            <a:pPr>
              <a:spcBef>
                <a:spcPct val="0"/>
              </a:spcBef>
              <a:buClrTx/>
              <a:buFontTx/>
              <a:buChar char="•"/>
            </a:pPr>
            <a:endParaRPr kumimoji="0" lang="en-GB" altLang="en-US" sz="2400" b="1" dirty="0"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7772400" cy="692150"/>
          </a:xfrm>
        </p:spPr>
        <p:txBody>
          <a:bodyPr/>
          <a:lstStyle/>
          <a:p>
            <a:pPr algn="ctr"/>
            <a:r>
              <a:rPr kumimoji="0" lang="en-GB" altLang="en-US" sz="3600" b="1">
                <a:solidFill>
                  <a:srgbClr val="FF0000"/>
                </a:solidFill>
                <a:latin typeface="Arial" charset="0"/>
              </a:rPr>
              <a:t>Applying on-line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69215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ct val="5000"/>
              </a:spcAft>
            </a:pPr>
            <a:r>
              <a:rPr lang="en-GB" altLang="en-US" sz="2400">
                <a:latin typeface="Arial" charset="0"/>
                <a:hlinkClick r:id="rId2"/>
              </a:rPr>
              <a:t>www.wirral.gov.uk/schooladmissions</a:t>
            </a:r>
            <a:r>
              <a:rPr lang="en-GB" altLang="en-US" sz="2400">
                <a:latin typeface="Arial" charset="0"/>
              </a:rPr>
              <a:t> from 1st September</a:t>
            </a:r>
          </a:p>
          <a:p>
            <a:pPr algn="ctr">
              <a:lnSpc>
                <a:spcPct val="80000"/>
              </a:lnSpc>
              <a:spcAft>
                <a:spcPct val="5000"/>
              </a:spcAft>
              <a:buFont typeface="Monotype Sorts" pitchFamily="2" charset="2"/>
              <a:buNone/>
            </a:pPr>
            <a:r>
              <a:rPr lang="en-GB" altLang="en-US" sz="2400" b="1">
                <a:solidFill>
                  <a:srgbClr val="FF3300"/>
                </a:solidFill>
                <a:latin typeface="Arial" charset="0"/>
              </a:rPr>
              <a:t>Why apply on-line?</a:t>
            </a:r>
          </a:p>
          <a:p>
            <a:pPr>
              <a:lnSpc>
                <a:spcPct val="80000"/>
              </a:lnSpc>
            </a:pPr>
            <a:r>
              <a:rPr lang="en-GB" altLang="en-US" sz="2400">
                <a:latin typeface="Arial" charset="0"/>
              </a:rPr>
              <a:t>It is quick, easy and secure. </a:t>
            </a:r>
          </a:p>
          <a:p>
            <a:pPr>
              <a:lnSpc>
                <a:spcPct val="80000"/>
              </a:lnSpc>
            </a:pPr>
            <a:r>
              <a:rPr lang="en-GB" altLang="en-US" sz="2400">
                <a:latin typeface="Arial" charset="0"/>
              </a:rPr>
              <a:t>Apply from home 24 hours a day, 7 days a week (from 1</a:t>
            </a:r>
            <a:r>
              <a:rPr lang="en-GB" altLang="en-US" sz="2400" baseline="30000">
                <a:latin typeface="Arial" charset="0"/>
              </a:rPr>
              <a:t>st</a:t>
            </a:r>
            <a:r>
              <a:rPr lang="en-GB" altLang="en-US" sz="2400">
                <a:latin typeface="Arial" charset="0"/>
              </a:rPr>
              <a:t> September).</a:t>
            </a:r>
          </a:p>
          <a:p>
            <a:pPr>
              <a:lnSpc>
                <a:spcPct val="80000"/>
              </a:lnSpc>
            </a:pPr>
            <a:r>
              <a:rPr lang="en-GB" altLang="en-US" sz="2400">
                <a:latin typeface="Arial" charset="0"/>
              </a:rPr>
              <a:t>You can apply from a computer, smartphone or tablet with internet access. </a:t>
            </a:r>
          </a:p>
          <a:p>
            <a:pPr>
              <a:lnSpc>
                <a:spcPct val="80000"/>
              </a:lnSpc>
            </a:pPr>
            <a:r>
              <a:rPr lang="en-GB" altLang="en-US" sz="2400">
                <a:latin typeface="Arial" charset="0"/>
              </a:rPr>
              <a:t>No risk your application will be lost in the post.</a:t>
            </a:r>
          </a:p>
          <a:p>
            <a:pPr>
              <a:lnSpc>
                <a:spcPct val="80000"/>
              </a:lnSpc>
            </a:pPr>
            <a:r>
              <a:rPr lang="en-GB" altLang="en-US" sz="2400">
                <a:latin typeface="Arial" charset="0"/>
              </a:rPr>
              <a:t>You receive an email confirming that your application has been submitted and received.</a:t>
            </a:r>
          </a:p>
          <a:p>
            <a:pPr>
              <a:lnSpc>
                <a:spcPct val="80000"/>
              </a:lnSpc>
            </a:pPr>
            <a:r>
              <a:rPr lang="en-GB" altLang="en-US" sz="2400">
                <a:latin typeface="Arial" charset="0"/>
              </a:rPr>
              <a:t>The system has a series of security features that will prevent others from seeing your information.</a:t>
            </a:r>
            <a:r>
              <a:rPr lang="en-GB" altLang="en-US" sz="2800">
                <a:latin typeface="Arial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GB" altLang="en-US" sz="2400">
                <a:latin typeface="Arial" charset="0"/>
              </a:rPr>
              <a:t>You </a:t>
            </a:r>
            <a:r>
              <a:rPr lang="en-GB" altLang="en-US" sz="2400" b="1">
                <a:latin typeface="Arial" charset="0"/>
              </a:rPr>
              <a:t>receive your offer by e-mail on allocation day.</a:t>
            </a:r>
          </a:p>
          <a:p>
            <a:pPr>
              <a:lnSpc>
                <a:spcPct val="80000"/>
              </a:lnSpc>
            </a:pPr>
            <a:endParaRPr lang="en-GB" altLang="en-US" sz="240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404813"/>
            <a:ext cx="8280400" cy="597535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GB" altLang="en-US" sz="3600" b="1" dirty="0">
                <a:latin typeface="Arial" charset="0"/>
              </a:rPr>
              <a:t>   </a:t>
            </a:r>
            <a:r>
              <a:rPr lang="en-GB" altLang="en-US" b="1" dirty="0">
                <a:solidFill>
                  <a:srgbClr val="FF3300"/>
                </a:solidFill>
                <a:latin typeface="Arial" charset="0"/>
              </a:rPr>
              <a:t>Will secondary schools know what rank I have put them down?</a:t>
            </a:r>
            <a:endParaRPr lang="en-GB" altLang="en-US" b="1" dirty="0">
              <a:latin typeface="Arial" charset="0"/>
            </a:endParaRPr>
          </a:p>
          <a:p>
            <a:pPr>
              <a:buFont typeface="Monotype Sorts" pitchFamily="2" charset="2"/>
              <a:buNone/>
            </a:pPr>
            <a:r>
              <a:rPr lang="en-GB" altLang="en-US" b="1" dirty="0">
                <a:latin typeface="Arial" charset="0"/>
              </a:rPr>
              <a:t>  	</a:t>
            </a:r>
            <a:r>
              <a:rPr lang="en-GB" altLang="en-US" sz="2400" b="1" dirty="0">
                <a:latin typeface="Arial" charset="0"/>
              </a:rPr>
              <a:t>NO. Schools are not sent the actual preference forms.</a:t>
            </a:r>
          </a:p>
          <a:p>
            <a:pPr>
              <a:buFont typeface="Monotype Sorts" pitchFamily="2" charset="2"/>
              <a:buNone/>
            </a:pPr>
            <a:r>
              <a:rPr lang="en-GB" altLang="en-US" sz="2400" b="1" dirty="0">
                <a:latin typeface="Arial" charset="0"/>
              </a:rPr>
              <a:t>	They have access to:</a:t>
            </a:r>
          </a:p>
          <a:p>
            <a:pPr>
              <a:buFont typeface="Monotype Sorts" pitchFamily="2" charset="2"/>
              <a:buNone/>
            </a:pPr>
            <a:r>
              <a:rPr lang="en-GB" altLang="en-US" sz="2400" b="1" dirty="0">
                <a:latin typeface="Arial" charset="0"/>
              </a:rPr>
              <a:t>	    	Child’s name, address, date of birth, current 	school, siblings and faith information (if 	relevant)</a:t>
            </a:r>
          </a:p>
          <a:p>
            <a:pPr>
              <a:buFont typeface="Monotype Sorts" pitchFamily="2" charset="2"/>
              <a:buNone/>
            </a:pPr>
            <a:endParaRPr lang="en-GB" altLang="en-US" sz="2400" b="1" dirty="0">
              <a:latin typeface="Arial" charset="0"/>
            </a:endParaRPr>
          </a:p>
          <a:p>
            <a:pPr>
              <a:buFont typeface="Monotype Sorts" pitchFamily="2" charset="2"/>
              <a:buNone/>
            </a:pPr>
            <a:r>
              <a:rPr lang="en-GB" altLang="en-US" sz="2400" b="1" dirty="0">
                <a:latin typeface="Arial" charset="0"/>
              </a:rPr>
              <a:t>	Schools are </a:t>
            </a:r>
            <a:r>
              <a:rPr lang="en-GB" altLang="en-US" sz="2400" b="1" u="sng" dirty="0">
                <a:solidFill>
                  <a:srgbClr val="FF3300"/>
                </a:solidFill>
                <a:latin typeface="Arial" charset="0"/>
              </a:rPr>
              <a:t>not told</a:t>
            </a:r>
            <a:r>
              <a:rPr lang="en-GB" altLang="en-US" sz="2400" b="1" dirty="0">
                <a:latin typeface="Arial" charset="0"/>
              </a:rPr>
              <a:t> in what order their school has been put down as a preference.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026"/>
          <p:cNvSpPr txBox="1">
            <a:spLocks noChangeArrowheads="1"/>
          </p:cNvSpPr>
          <p:nvPr/>
        </p:nvSpPr>
        <p:spPr bwMode="auto">
          <a:xfrm>
            <a:off x="395288" y="188913"/>
            <a:ext cx="8458200" cy="824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kumimoji="1"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kumimoji="0" lang="en-GB" altLang="en-US" b="1" dirty="0">
                <a:solidFill>
                  <a:srgbClr val="FF0000"/>
                </a:solidFill>
                <a:effectLst/>
                <a:latin typeface="Arial" charset="0"/>
              </a:rPr>
              <a:t>CO-ORDINATION</a:t>
            </a:r>
          </a:p>
          <a:p>
            <a:pPr>
              <a:lnSpc>
                <a:spcPct val="150000"/>
              </a:lnSpc>
              <a:spcBef>
                <a:spcPct val="50000"/>
              </a:spcBef>
              <a:buClrTx/>
              <a:buFontTx/>
              <a:buNone/>
            </a:pPr>
            <a:r>
              <a:rPr kumimoji="0" lang="en-GB" altLang="en-US" sz="2400" b="1" dirty="0">
                <a:effectLst/>
                <a:latin typeface="Arial" charset="0"/>
              </a:rPr>
              <a:t>If you live in Wirral but want a school place in another local authority (LA), you must apply through Wirral as your home LA (either on-line or paper).</a:t>
            </a:r>
          </a:p>
          <a:p>
            <a:pPr>
              <a:lnSpc>
                <a:spcPct val="150000"/>
              </a:lnSpc>
              <a:spcBef>
                <a:spcPct val="50000"/>
              </a:spcBef>
              <a:buClrTx/>
              <a:buFontTx/>
              <a:buNone/>
            </a:pPr>
            <a:r>
              <a:rPr kumimoji="0" lang="en-GB" altLang="en-US" sz="2400" b="1" dirty="0">
                <a:effectLst/>
                <a:latin typeface="Arial" charset="0"/>
              </a:rPr>
              <a:t>Parents who don’t live in Wirral, but want to apply for a Wirral school, must apply through their home LA.   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GB" altLang="en-US" sz="2400" b="1" dirty="0">
                <a:solidFill>
                  <a:srgbClr val="FF0000"/>
                </a:solidFill>
                <a:effectLst/>
                <a:latin typeface="Arial" charset="0"/>
              </a:rPr>
              <a:t>There will be a single offer of a secondary school place.</a:t>
            </a:r>
          </a:p>
          <a:p>
            <a:pPr>
              <a:lnSpc>
                <a:spcPct val="150000"/>
              </a:lnSpc>
              <a:spcBef>
                <a:spcPct val="50000"/>
              </a:spcBef>
              <a:buClrTx/>
              <a:buFontTx/>
              <a:buNone/>
            </a:pPr>
            <a:r>
              <a:rPr kumimoji="0" lang="en-GB" altLang="en-US" sz="2400" b="1" dirty="0">
                <a:effectLst/>
                <a:latin typeface="Arial" charset="0"/>
              </a:rPr>
              <a:t>Parents will be informed of their outcome of their applications by their home LA, </a:t>
            </a:r>
            <a:r>
              <a:rPr kumimoji="0" lang="en-GB" altLang="en-US" sz="2400" b="1" u="sng" dirty="0">
                <a:effectLst/>
                <a:latin typeface="Arial" charset="0"/>
              </a:rPr>
              <a:t>not </a:t>
            </a:r>
            <a:r>
              <a:rPr kumimoji="0" lang="en-GB" altLang="en-US" sz="2400" b="1" dirty="0">
                <a:effectLst/>
                <a:latin typeface="Arial" charset="0"/>
              </a:rPr>
              <a:t>by the LA where the school is located. </a:t>
            </a:r>
          </a:p>
          <a:p>
            <a:pPr>
              <a:lnSpc>
                <a:spcPct val="150000"/>
              </a:lnSpc>
              <a:spcBef>
                <a:spcPct val="50000"/>
              </a:spcBef>
              <a:buClrTx/>
              <a:buFontTx/>
              <a:buNone/>
            </a:pPr>
            <a:endParaRPr kumimoji="0" lang="en-GB" altLang="en-US" sz="2400" b="1" dirty="0">
              <a:solidFill>
                <a:srgbClr val="FF0000"/>
              </a:solidFill>
              <a:effectLst/>
              <a:latin typeface="Arial" charset="0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ClrTx/>
              <a:buFontTx/>
              <a:buNone/>
            </a:pPr>
            <a:endParaRPr kumimoji="0" lang="en-GB" altLang="en-US" sz="2400" b="1" dirty="0">
              <a:solidFill>
                <a:srgbClr val="FF0000"/>
              </a:solidFill>
              <a:effectLst/>
              <a:latin typeface="Arial" charset="0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ClrTx/>
              <a:buFontTx/>
              <a:buNone/>
            </a:pPr>
            <a:endParaRPr kumimoji="0" lang="en-GB" altLang="en-US" sz="2400" b="1" dirty="0">
              <a:solidFill>
                <a:srgbClr val="FF00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28" name="Text Box 44"/>
          <p:cNvSpPr txBox="1">
            <a:spLocks noChangeArrowheads="1"/>
          </p:cNvSpPr>
          <p:nvPr/>
        </p:nvSpPr>
        <p:spPr bwMode="auto">
          <a:xfrm>
            <a:off x="468313" y="333375"/>
            <a:ext cx="7775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3" name="Text Box 45"/>
          <p:cNvSpPr txBox="1">
            <a:spLocks noChangeArrowheads="1"/>
          </p:cNvSpPr>
          <p:nvPr/>
        </p:nvSpPr>
        <p:spPr bwMode="auto">
          <a:xfrm>
            <a:off x="323850" y="115888"/>
            <a:ext cx="8351838" cy="1404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kumimoji="1"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GB" altLang="en-US" sz="1600" b="1" dirty="0">
                <a:effectLst/>
                <a:latin typeface="Arial" charset="0"/>
              </a:rPr>
              <a:t>WHAT HAPPENS TO MY PREFERENCES?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GB" altLang="en-US" sz="1600" b="1" dirty="0">
                <a:effectLst/>
                <a:latin typeface="Arial" charset="0"/>
              </a:rPr>
              <a:t>THE LA, OR THE SCHOOLS</a:t>
            </a:r>
            <a:r>
              <a:rPr kumimoji="0" lang="en-GB" altLang="en-US" sz="2000" b="1" dirty="0">
                <a:effectLst/>
                <a:latin typeface="Arial" charset="0"/>
              </a:rPr>
              <a:t>*</a:t>
            </a:r>
            <a:r>
              <a:rPr kumimoji="0" lang="en-GB" altLang="en-US" sz="1600" b="1" dirty="0">
                <a:effectLst/>
                <a:latin typeface="Arial" charset="0"/>
              </a:rPr>
              <a:t>, DRAW UP A “STACK” OF APPLICANTS  PUTTING THEM IN ORDER USING THE OVERSUBSCRIPTION CRITERIA FOR THE SCHOOL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kumimoji="0" lang="en-GB" altLang="en-US" sz="1600" b="1" dirty="0">
                <a:effectLst/>
                <a:latin typeface="Arial" charset="0"/>
              </a:rPr>
              <a:t> CHILDREN IN CARE, STATEMENTED CHILDREN,  SIBLINGS AND DISTANCE</a:t>
            </a:r>
          </a:p>
        </p:txBody>
      </p:sp>
      <p:grpSp>
        <p:nvGrpSpPr>
          <p:cNvPr id="10244" name="Group 47"/>
          <p:cNvGrpSpPr>
            <a:grpSpLocks/>
          </p:cNvGrpSpPr>
          <p:nvPr/>
        </p:nvGrpSpPr>
        <p:grpSpPr bwMode="auto">
          <a:xfrm>
            <a:off x="1646238" y="1628775"/>
            <a:ext cx="7029450" cy="5032375"/>
            <a:chOff x="1037" y="1026"/>
            <a:chExt cx="4428" cy="3170"/>
          </a:xfrm>
        </p:grpSpPr>
        <p:sp>
          <p:nvSpPr>
            <p:cNvPr id="67588" name="Line 4"/>
            <p:cNvSpPr>
              <a:spLocks noChangeShapeType="1"/>
            </p:cNvSpPr>
            <p:nvPr/>
          </p:nvSpPr>
          <p:spPr bwMode="auto">
            <a:xfrm flipH="1" flipV="1">
              <a:off x="2290" y="2136"/>
              <a:ext cx="1316" cy="771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7589" name="Text Box 5"/>
            <p:cNvSpPr txBox="1">
              <a:spLocks noChangeArrowheads="1"/>
            </p:cNvSpPr>
            <p:nvPr/>
          </p:nvSpPr>
          <p:spPr bwMode="auto">
            <a:xfrm>
              <a:off x="3612" y="2787"/>
              <a:ext cx="76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altLang="en-US" sz="1600" b="1">
                  <a:solidFill>
                    <a:srgbClr val="000099"/>
                  </a:solidFill>
                  <a:effectLst/>
                  <a:latin typeface="Arial" charset="0"/>
                </a:rPr>
                <a:t>DISTANCE</a:t>
              </a:r>
              <a:endParaRPr lang="en-GB" altLang="en-US" sz="16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grpSp>
          <p:nvGrpSpPr>
            <p:cNvPr id="10247" name="Group 6"/>
            <p:cNvGrpSpPr>
              <a:grpSpLocks/>
            </p:cNvGrpSpPr>
            <p:nvPr/>
          </p:nvGrpSpPr>
          <p:grpSpPr bwMode="auto">
            <a:xfrm>
              <a:off x="1037" y="1218"/>
              <a:ext cx="1075" cy="2978"/>
              <a:chOff x="1200" y="624"/>
              <a:chExt cx="1075" cy="2978"/>
            </a:xfrm>
          </p:grpSpPr>
          <p:sp>
            <p:nvSpPr>
              <p:cNvPr id="67591" name="Rectangle 7"/>
              <p:cNvSpPr>
                <a:spLocks noChangeArrowheads="1"/>
              </p:cNvSpPr>
              <p:nvPr/>
            </p:nvSpPr>
            <p:spPr bwMode="auto">
              <a:xfrm>
                <a:off x="1200" y="3422"/>
                <a:ext cx="1075" cy="180"/>
              </a:xfrm>
              <a:prstGeom prst="rect">
                <a:avLst/>
              </a:prstGeom>
              <a:solidFill>
                <a:srgbClr val="66FF33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66FF33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7592" name="Rectangle 8"/>
              <p:cNvSpPr>
                <a:spLocks noChangeArrowheads="1"/>
              </p:cNvSpPr>
              <p:nvPr/>
            </p:nvSpPr>
            <p:spPr bwMode="auto">
              <a:xfrm>
                <a:off x="1200" y="3241"/>
                <a:ext cx="1075" cy="181"/>
              </a:xfrm>
              <a:prstGeom prst="rect">
                <a:avLst/>
              </a:prstGeom>
              <a:solidFill>
                <a:srgbClr val="66FF33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66FF33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7593" name="Rectangle 9"/>
              <p:cNvSpPr>
                <a:spLocks noChangeArrowheads="1"/>
              </p:cNvSpPr>
              <p:nvPr/>
            </p:nvSpPr>
            <p:spPr bwMode="auto">
              <a:xfrm>
                <a:off x="1200" y="3061"/>
                <a:ext cx="1075" cy="180"/>
              </a:xfrm>
              <a:prstGeom prst="rect">
                <a:avLst/>
              </a:prstGeom>
              <a:solidFill>
                <a:srgbClr val="66FF33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66FF33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7594" name="Rectangle 10"/>
              <p:cNvSpPr>
                <a:spLocks noChangeArrowheads="1"/>
              </p:cNvSpPr>
              <p:nvPr/>
            </p:nvSpPr>
            <p:spPr bwMode="auto">
              <a:xfrm>
                <a:off x="1200" y="2880"/>
                <a:ext cx="1075" cy="181"/>
              </a:xfrm>
              <a:prstGeom prst="rect">
                <a:avLst/>
              </a:prstGeom>
              <a:solidFill>
                <a:srgbClr val="66FF33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66FF33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7595" name="Rectangle 11"/>
              <p:cNvSpPr>
                <a:spLocks noChangeArrowheads="1"/>
              </p:cNvSpPr>
              <p:nvPr/>
            </p:nvSpPr>
            <p:spPr bwMode="auto">
              <a:xfrm>
                <a:off x="1200" y="2700"/>
                <a:ext cx="1075" cy="180"/>
              </a:xfrm>
              <a:prstGeom prst="rect">
                <a:avLst/>
              </a:prstGeom>
              <a:solidFill>
                <a:srgbClr val="66FF33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66FF33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US" altLang="en-US">
                  <a:solidFill>
                    <a:srgbClr val="66FF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7596" name="Rectangle 12"/>
              <p:cNvSpPr>
                <a:spLocks noChangeArrowheads="1"/>
              </p:cNvSpPr>
              <p:nvPr/>
            </p:nvSpPr>
            <p:spPr bwMode="auto">
              <a:xfrm>
                <a:off x="1200" y="2609"/>
                <a:ext cx="1075" cy="91"/>
              </a:xfrm>
              <a:prstGeom prst="rect">
                <a:avLst/>
              </a:prstGeom>
              <a:solidFill>
                <a:srgbClr val="66FF33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66FF33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US" altLang="en-US">
                  <a:solidFill>
                    <a:srgbClr val="66FF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7597" name="Rectangle 13"/>
              <p:cNvSpPr>
                <a:spLocks noChangeArrowheads="1"/>
              </p:cNvSpPr>
              <p:nvPr/>
            </p:nvSpPr>
            <p:spPr bwMode="auto">
              <a:xfrm>
                <a:off x="1200" y="2429"/>
                <a:ext cx="1075" cy="180"/>
              </a:xfrm>
              <a:prstGeom prst="rect">
                <a:avLst/>
              </a:prstGeom>
              <a:solidFill>
                <a:srgbClr val="66FF33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66FF33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7598" name="Rectangle 14"/>
              <p:cNvSpPr>
                <a:spLocks noChangeArrowheads="1"/>
              </p:cNvSpPr>
              <p:nvPr/>
            </p:nvSpPr>
            <p:spPr bwMode="auto">
              <a:xfrm>
                <a:off x="1200" y="2248"/>
                <a:ext cx="1075" cy="181"/>
              </a:xfrm>
              <a:prstGeom prst="rect">
                <a:avLst/>
              </a:prstGeom>
              <a:solidFill>
                <a:srgbClr val="66FF33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66FF33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7599" name="Rectangle 15"/>
              <p:cNvSpPr>
                <a:spLocks noChangeArrowheads="1"/>
              </p:cNvSpPr>
              <p:nvPr/>
            </p:nvSpPr>
            <p:spPr bwMode="auto">
              <a:xfrm>
                <a:off x="1200" y="2068"/>
                <a:ext cx="1075" cy="180"/>
              </a:xfrm>
              <a:prstGeom prst="rect">
                <a:avLst/>
              </a:prstGeom>
              <a:solidFill>
                <a:srgbClr val="66FF33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66FF33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7600" name="Rectangle 16"/>
              <p:cNvSpPr>
                <a:spLocks noChangeArrowheads="1"/>
              </p:cNvSpPr>
              <p:nvPr/>
            </p:nvSpPr>
            <p:spPr bwMode="auto">
              <a:xfrm>
                <a:off x="1200" y="1887"/>
                <a:ext cx="1075" cy="181"/>
              </a:xfrm>
              <a:prstGeom prst="rect">
                <a:avLst/>
              </a:prstGeom>
              <a:solidFill>
                <a:srgbClr val="66FF33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66FF33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7601" name="Rectangle 17"/>
              <p:cNvSpPr>
                <a:spLocks noChangeArrowheads="1"/>
              </p:cNvSpPr>
              <p:nvPr/>
            </p:nvSpPr>
            <p:spPr bwMode="auto">
              <a:xfrm>
                <a:off x="1200" y="1707"/>
                <a:ext cx="1075" cy="180"/>
              </a:xfrm>
              <a:prstGeom prst="rect">
                <a:avLst/>
              </a:prstGeom>
              <a:solidFill>
                <a:srgbClr val="66FF33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66FF33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7602" name="Rectangle 18"/>
              <p:cNvSpPr>
                <a:spLocks noChangeArrowheads="1"/>
              </p:cNvSpPr>
              <p:nvPr/>
            </p:nvSpPr>
            <p:spPr bwMode="auto">
              <a:xfrm>
                <a:off x="1200" y="1526"/>
                <a:ext cx="1075" cy="181"/>
              </a:xfrm>
              <a:prstGeom prst="rect">
                <a:avLst/>
              </a:prstGeom>
              <a:solidFill>
                <a:srgbClr val="66FF33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66FF33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7603" name="Rectangle 19"/>
              <p:cNvSpPr>
                <a:spLocks noChangeArrowheads="1"/>
              </p:cNvSpPr>
              <p:nvPr/>
            </p:nvSpPr>
            <p:spPr bwMode="auto">
              <a:xfrm>
                <a:off x="1200" y="1346"/>
                <a:ext cx="1075" cy="180"/>
              </a:xfrm>
              <a:prstGeom prst="rect">
                <a:avLst/>
              </a:prstGeom>
              <a:solidFill>
                <a:srgbClr val="FFFF00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FF00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7604" name="Rectangle 20"/>
              <p:cNvSpPr>
                <a:spLocks noChangeArrowheads="1"/>
              </p:cNvSpPr>
              <p:nvPr/>
            </p:nvSpPr>
            <p:spPr bwMode="auto">
              <a:xfrm>
                <a:off x="1200" y="1165"/>
                <a:ext cx="1075" cy="181"/>
              </a:xfrm>
              <a:prstGeom prst="rect">
                <a:avLst/>
              </a:prstGeom>
              <a:solidFill>
                <a:srgbClr val="FFFF00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FF00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7605" name="Rectangle 21"/>
              <p:cNvSpPr>
                <a:spLocks noChangeArrowheads="1"/>
              </p:cNvSpPr>
              <p:nvPr/>
            </p:nvSpPr>
            <p:spPr bwMode="auto">
              <a:xfrm>
                <a:off x="1200" y="985"/>
                <a:ext cx="1075" cy="180"/>
              </a:xfrm>
              <a:prstGeom prst="rect">
                <a:avLst/>
              </a:prstGeom>
              <a:solidFill>
                <a:srgbClr val="FFFF00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FF00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7606" name="Rectangle 22"/>
              <p:cNvSpPr>
                <a:spLocks noChangeArrowheads="1"/>
              </p:cNvSpPr>
              <p:nvPr/>
            </p:nvSpPr>
            <p:spPr bwMode="auto">
              <a:xfrm>
                <a:off x="1200" y="804"/>
                <a:ext cx="1075" cy="181"/>
              </a:xfrm>
              <a:prstGeom prst="rect">
                <a:avLst/>
              </a:prstGeom>
              <a:solidFill>
                <a:srgbClr val="FFCC99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CC99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7607" name="Rectangle 23"/>
              <p:cNvSpPr>
                <a:spLocks noChangeArrowheads="1"/>
              </p:cNvSpPr>
              <p:nvPr/>
            </p:nvSpPr>
            <p:spPr bwMode="auto">
              <a:xfrm>
                <a:off x="1200" y="624"/>
                <a:ext cx="1075" cy="180"/>
              </a:xfrm>
              <a:prstGeom prst="rect">
                <a:avLst/>
              </a:prstGeom>
              <a:solidFill>
                <a:srgbClr val="FF0000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0000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10248" name="Group 24"/>
            <p:cNvGrpSpPr>
              <a:grpSpLocks/>
            </p:cNvGrpSpPr>
            <p:nvPr/>
          </p:nvGrpSpPr>
          <p:grpSpPr bwMode="auto">
            <a:xfrm>
              <a:off x="2381" y="1026"/>
              <a:ext cx="2862" cy="231"/>
              <a:chOff x="2496" y="432"/>
              <a:chExt cx="2862" cy="231"/>
            </a:xfrm>
          </p:grpSpPr>
          <p:sp>
            <p:nvSpPr>
              <p:cNvPr id="67609" name="Line 25"/>
              <p:cNvSpPr>
                <a:spLocks noChangeShapeType="1"/>
              </p:cNvSpPr>
              <p:nvPr/>
            </p:nvSpPr>
            <p:spPr bwMode="auto">
              <a:xfrm flipH="1">
                <a:off x="2496" y="576"/>
                <a:ext cx="1392" cy="48"/>
              </a:xfrm>
              <a:prstGeom prst="line">
                <a:avLst/>
              </a:prstGeom>
              <a:noFill/>
              <a:ln w="9525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7610" name="Text Box 26"/>
              <p:cNvSpPr txBox="1">
                <a:spLocks noChangeArrowheads="1"/>
              </p:cNvSpPr>
              <p:nvPr/>
            </p:nvSpPr>
            <p:spPr bwMode="auto">
              <a:xfrm>
                <a:off x="3982" y="432"/>
                <a:ext cx="137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99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altLang="en-US" sz="1600" b="1">
                    <a:solidFill>
                      <a:srgbClr val="000099"/>
                    </a:solidFill>
                    <a:effectLst/>
                    <a:latin typeface="Arial" charset="0"/>
                  </a:rPr>
                  <a:t>CHILDREN IN CARE</a:t>
                </a:r>
                <a:r>
                  <a:rPr lang="en-GB" altLang="en-US" sz="1800" b="1">
                    <a:effectLst/>
                    <a:latin typeface="Arial" charset="0"/>
                  </a:rPr>
                  <a:t> </a:t>
                </a:r>
                <a:endParaRPr lang="en-GB" alt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  <p:sp>
          <p:nvSpPr>
            <p:cNvPr id="67612" name="Line 28"/>
            <p:cNvSpPr>
              <a:spLocks noChangeShapeType="1"/>
            </p:cNvSpPr>
            <p:nvPr/>
          </p:nvSpPr>
          <p:spPr bwMode="auto">
            <a:xfrm flipH="1" flipV="1">
              <a:off x="2381" y="1458"/>
              <a:ext cx="817" cy="43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7613" name="Text Box 29"/>
            <p:cNvSpPr txBox="1">
              <a:spLocks noChangeArrowheads="1"/>
            </p:cNvSpPr>
            <p:nvPr/>
          </p:nvSpPr>
          <p:spPr bwMode="auto">
            <a:xfrm>
              <a:off x="3436" y="1426"/>
              <a:ext cx="1759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altLang="en-US" sz="1600" b="1" dirty="0">
                  <a:solidFill>
                    <a:srgbClr val="000099"/>
                  </a:solidFill>
                  <a:effectLst/>
                  <a:latin typeface="Arial" charset="0"/>
                </a:rPr>
                <a:t>CHILDREN WITH AN EHCP</a:t>
              </a:r>
              <a:endParaRPr lang="en-GB" altLang="en-US" sz="16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grpSp>
          <p:nvGrpSpPr>
            <p:cNvPr id="10251" name="Group 30"/>
            <p:cNvGrpSpPr>
              <a:grpSpLocks/>
            </p:cNvGrpSpPr>
            <p:nvPr/>
          </p:nvGrpSpPr>
          <p:grpSpPr bwMode="auto">
            <a:xfrm>
              <a:off x="2333" y="1746"/>
              <a:ext cx="2346" cy="324"/>
              <a:chOff x="2448" y="1104"/>
              <a:chExt cx="2346" cy="324"/>
            </a:xfrm>
          </p:grpSpPr>
          <p:sp>
            <p:nvSpPr>
              <p:cNvPr id="67615" name="Line 31"/>
              <p:cNvSpPr>
                <a:spLocks noChangeShapeType="1"/>
              </p:cNvSpPr>
              <p:nvPr/>
            </p:nvSpPr>
            <p:spPr bwMode="auto">
              <a:xfrm flipH="1" flipV="1">
                <a:off x="2448" y="1104"/>
                <a:ext cx="1488" cy="192"/>
              </a:xfrm>
              <a:prstGeom prst="line">
                <a:avLst/>
              </a:prstGeom>
              <a:noFill/>
              <a:ln w="9525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7616" name="Text Box 32"/>
              <p:cNvSpPr txBox="1">
                <a:spLocks noChangeArrowheads="1"/>
              </p:cNvSpPr>
              <p:nvPr/>
            </p:nvSpPr>
            <p:spPr bwMode="auto">
              <a:xfrm>
                <a:off x="4074" y="1216"/>
                <a:ext cx="72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altLang="en-US" sz="1600" b="1">
                    <a:solidFill>
                      <a:srgbClr val="000099"/>
                    </a:solidFill>
                    <a:effectLst/>
                    <a:latin typeface="Arial" charset="0"/>
                  </a:rPr>
                  <a:t>SIBLINGS</a:t>
                </a:r>
                <a:endParaRPr lang="en-GB" altLang="en-US" sz="1600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  <p:sp>
          <p:nvSpPr>
            <p:cNvPr id="67626" name="Line 42"/>
            <p:cNvSpPr>
              <a:spLocks noChangeShapeType="1"/>
            </p:cNvSpPr>
            <p:nvPr/>
          </p:nvSpPr>
          <p:spPr bwMode="auto">
            <a:xfrm flipH="1">
              <a:off x="2336" y="2907"/>
              <a:ext cx="1270" cy="1134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253" name="Text Box 46"/>
            <p:cNvSpPr txBox="1">
              <a:spLocks noChangeArrowheads="1"/>
            </p:cNvSpPr>
            <p:nvPr/>
          </p:nvSpPr>
          <p:spPr bwMode="auto">
            <a:xfrm>
              <a:off x="3470" y="3699"/>
              <a:ext cx="1995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spcBef>
                  <a:spcPct val="20000"/>
                </a:spcBef>
                <a:buClr>
                  <a:schemeClr val="bg2"/>
                </a:buClr>
                <a:buFont typeface="Monotype Sorts" pitchFamily="2" charset="2"/>
                <a:buChar char="§"/>
                <a:defRPr kumimoji="1"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l"/>
                <a:defRPr kumimoji="1"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kumimoji="0" lang="en-GB" altLang="en-US" sz="1600" b="1">
                  <a:effectLst/>
                  <a:latin typeface="Arial" charset="0"/>
                </a:rPr>
                <a:t>* SOME SCHOOLS HAVE DIFFERENT CRITERIA</a:t>
              </a:r>
            </a:p>
          </p:txBody>
        </p:sp>
      </p:grpSp>
    </p:spTree>
  </p:cSld>
  <p:clrMapOvr>
    <a:masterClrMapping/>
  </p:clrMapOvr>
  <p:transition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827088" y="1700213"/>
            <a:ext cx="7947025" cy="5456237"/>
            <a:chOff x="341" y="400"/>
            <a:chExt cx="5006" cy="3437"/>
          </a:xfrm>
        </p:grpSpPr>
        <p:grpSp>
          <p:nvGrpSpPr>
            <p:cNvPr id="11268" name="Group 3"/>
            <p:cNvGrpSpPr>
              <a:grpSpLocks/>
            </p:cNvGrpSpPr>
            <p:nvPr/>
          </p:nvGrpSpPr>
          <p:grpSpPr bwMode="auto">
            <a:xfrm>
              <a:off x="2448" y="1840"/>
              <a:ext cx="2899" cy="212"/>
              <a:chOff x="2448" y="1840"/>
              <a:chExt cx="2899" cy="212"/>
            </a:xfrm>
          </p:grpSpPr>
          <p:sp>
            <p:nvSpPr>
              <p:cNvPr id="70660" name="Line 4"/>
              <p:cNvSpPr>
                <a:spLocks noChangeShapeType="1"/>
              </p:cNvSpPr>
              <p:nvPr/>
            </p:nvSpPr>
            <p:spPr bwMode="auto">
              <a:xfrm flipH="1" flipV="1">
                <a:off x="2448" y="1968"/>
                <a:ext cx="9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0661" name="Text Box 5"/>
              <p:cNvSpPr txBox="1">
                <a:spLocks noChangeArrowheads="1"/>
              </p:cNvSpPr>
              <p:nvPr/>
            </p:nvSpPr>
            <p:spPr bwMode="auto">
              <a:xfrm>
                <a:off x="3649" y="1840"/>
                <a:ext cx="169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altLang="en-US" sz="1600" b="1">
                    <a:solidFill>
                      <a:srgbClr val="000099"/>
                    </a:solidFill>
                    <a:effectLst/>
                    <a:latin typeface="Arial" charset="0"/>
                  </a:rPr>
                  <a:t>ELIGIBLE PREFERENCES</a:t>
                </a:r>
                <a:endParaRPr lang="en-GB" altLang="en-US" sz="1600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  <p:grpSp>
          <p:nvGrpSpPr>
            <p:cNvPr id="11269" name="Group 6"/>
            <p:cNvGrpSpPr>
              <a:grpSpLocks/>
            </p:cNvGrpSpPr>
            <p:nvPr/>
          </p:nvGrpSpPr>
          <p:grpSpPr bwMode="auto">
            <a:xfrm>
              <a:off x="1152" y="576"/>
              <a:ext cx="1075" cy="2978"/>
              <a:chOff x="1200" y="624"/>
              <a:chExt cx="1075" cy="2978"/>
            </a:xfrm>
          </p:grpSpPr>
          <p:sp>
            <p:nvSpPr>
              <p:cNvPr id="70663" name="Rectangle 7"/>
              <p:cNvSpPr>
                <a:spLocks noChangeArrowheads="1"/>
              </p:cNvSpPr>
              <p:nvPr/>
            </p:nvSpPr>
            <p:spPr bwMode="auto">
              <a:xfrm>
                <a:off x="1200" y="3422"/>
                <a:ext cx="1075" cy="180"/>
              </a:xfrm>
              <a:prstGeom prst="rect">
                <a:avLst/>
              </a:prstGeom>
              <a:solidFill>
                <a:srgbClr val="00FFFF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FFFF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0664" name="Rectangle 8"/>
              <p:cNvSpPr>
                <a:spLocks noChangeArrowheads="1"/>
              </p:cNvSpPr>
              <p:nvPr/>
            </p:nvSpPr>
            <p:spPr bwMode="auto">
              <a:xfrm>
                <a:off x="1200" y="3241"/>
                <a:ext cx="1075" cy="181"/>
              </a:xfrm>
              <a:prstGeom prst="rect">
                <a:avLst/>
              </a:prstGeom>
              <a:solidFill>
                <a:srgbClr val="00FFFF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FFFF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0665" name="Rectangle 9"/>
              <p:cNvSpPr>
                <a:spLocks noChangeArrowheads="1"/>
              </p:cNvSpPr>
              <p:nvPr/>
            </p:nvSpPr>
            <p:spPr bwMode="auto">
              <a:xfrm>
                <a:off x="1200" y="3061"/>
                <a:ext cx="1075" cy="180"/>
              </a:xfrm>
              <a:prstGeom prst="rect">
                <a:avLst/>
              </a:prstGeom>
              <a:solidFill>
                <a:srgbClr val="00FFFF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FFFF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0666" name="Rectangle 10"/>
              <p:cNvSpPr>
                <a:spLocks noChangeArrowheads="1"/>
              </p:cNvSpPr>
              <p:nvPr/>
            </p:nvSpPr>
            <p:spPr bwMode="auto">
              <a:xfrm>
                <a:off x="1200" y="2880"/>
                <a:ext cx="1075" cy="181"/>
              </a:xfrm>
              <a:prstGeom prst="rect">
                <a:avLst/>
              </a:prstGeom>
              <a:solidFill>
                <a:srgbClr val="00FFFF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FFFF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0667" name="Rectangle 11"/>
              <p:cNvSpPr>
                <a:spLocks noChangeArrowheads="1"/>
              </p:cNvSpPr>
              <p:nvPr/>
            </p:nvSpPr>
            <p:spPr bwMode="auto">
              <a:xfrm>
                <a:off x="1200" y="2700"/>
                <a:ext cx="1075" cy="180"/>
              </a:xfrm>
              <a:prstGeom prst="rect">
                <a:avLst/>
              </a:prstGeom>
              <a:solidFill>
                <a:srgbClr val="00FFFF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FFFF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0668" name="Rectangle 12"/>
              <p:cNvSpPr>
                <a:spLocks noChangeArrowheads="1"/>
              </p:cNvSpPr>
              <p:nvPr/>
            </p:nvSpPr>
            <p:spPr bwMode="auto">
              <a:xfrm>
                <a:off x="1200" y="2609"/>
                <a:ext cx="1075" cy="91"/>
              </a:xfrm>
              <a:prstGeom prst="rect">
                <a:avLst/>
              </a:prstGeom>
              <a:solidFill>
                <a:srgbClr val="000000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0000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0669" name="Rectangle 13"/>
              <p:cNvSpPr>
                <a:spLocks noChangeArrowheads="1"/>
              </p:cNvSpPr>
              <p:nvPr/>
            </p:nvSpPr>
            <p:spPr bwMode="auto">
              <a:xfrm>
                <a:off x="1200" y="2429"/>
                <a:ext cx="1075" cy="180"/>
              </a:xfrm>
              <a:prstGeom prst="rect">
                <a:avLst/>
              </a:prstGeom>
              <a:solidFill>
                <a:srgbClr val="00FF00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FF00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0670" name="Rectangle 14"/>
              <p:cNvSpPr>
                <a:spLocks noChangeArrowheads="1"/>
              </p:cNvSpPr>
              <p:nvPr/>
            </p:nvSpPr>
            <p:spPr bwMode="auto">
              <a:xfrm>
                <a:off x="1200" y="2248"/>
                <a:ext cx="1075" cy="181"/>
              </a:xfrm>
              <a:prstGeom prst="rect">
                <a:avLst/>
              </a:prstGeom>
              <a:solidFill>
                <a:srgbClr val="00FF00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FF00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0671" name="Rectangle 15"/>
              <p:cNvSpPr>
                <a:spLocks noChangeArrowheads="1"/>
              </p:cNvSpPr>
              <p:nvPr/>
            </p:nvSpPr>
            <p:spPr bwMode="auto">
              <a:xfrm>
                <a:off x="1200" y="2068"/>
                <a:ext cx="1075" cy="180"/>
              </a:xfrm>
              <a:prstGeom prst="rect">
                <a:avLst/>
              </a:prstGeom>
              <a:solidFill>
                <a:srgbClr val="00FF00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FF00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0672" name="Rectangle 16"/>
              <p:cNvSpPr>
                <a:spLocks noChangeArrowheads="1"/>
              </p:cNvSpPr>
              <p:nvPr/>
            </p:nvSpPr>
            <p:spPr bwMode="auto">
              <a:xfrm>
                <a:off x="1200" y="1887"/>
                <a:ext cx="1075" cy="181"/>
              </a:xfrm>
              <a:prstGeom prst="rect">
                <a:avLst/>
              </a:prstGeom>
              <a:solidFill>
                <a:srgbClr val="00FF00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FF00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0673" name="Rectangle 17"/>
              <p:cNvSpPr>
                <a:spLocks noChangeArrowheads="1"/>
              </p:cNvSpPr>
              <p:nvPr/>
            </p:nvSpPr>
            <p:spPr bwMode="auto">
              <a:xfrm>
                <a:off x="1200" y="1707"/>
                <a:ext cx="1075" cy="180"/>
              </a:xfrm>
              <a:prstGeom prst="rect">
                <a:avLst/>
              </a:prstGeom>
              <a:solidFill>
                <a:srgbClr val="00FF00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FF00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0674" name="Rectangle 18"/>
              <p:cNvSpPr>
                <a:spLocks noChangeArrowheads="1"/>
              </p:cNvSpPr>
              <p:nvPr/>
            </p:nvSpPr>
            <p:spPr bwMode="auto">
              <a:xfrm>
                <a:off x="1200" y="1526"/>
                <a:ext cx="1075" cy="181"/>
              </a:xfrm>
              <a:prstGeom prst="rect">
                <a:avLst/>
              </a:prstGeom>
              <a:solidFill>
                <a:srgbClr val="00FF00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FF00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0675" name="Rectangle 19"/>
              <p:cNvSpPr>
                <a:spLocks noChangeArrowheads="1"/>
              </p:cNvSpPr>
              <p:nvPr/>
            </p:nvSpPr>
            <p:spPr bwMode="auto">
              <a:xfrm>
                <a:off x="1200" y="1346"/>
                <a:ext cx="1075" cy="180"/>
              </a:xfrm>
              <a:prstGeom prst="rect">
                <a:avLst/>
              </a:prstGeom>
              <a:solidFill>
                <a:srgbClr val="00FF00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FF00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0676" name="Rectangle 20"/>
              <p:cNvSpPr>
                <a:spLocks noChangeArrowheads="1"/>
              </p:cNvSpPr>
              <p:nvPr/>
            </p:nvSpPr>
            <p:spPr bwMode="auto">
              <a:xfrm>
                <a:off x="1200" y="1165"/>
                <a:ext cx="1075" cy="181"/>
              </a:xfrm>
              <a:prstGeom prst="rect">
                <a:avLst/>
              </a:prstGeom>
              <a:solidFill>
                <a:srgbClr val="FFFF00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FF00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0677" name="Rectangle 21"/>
              <p:cNvSpPr>
                <a:spLocks noChangeArrowheads="1"/>
              </p:cNvSpPr>
              <p:nvPr/>
            </p:nvSpPr>
            <p:spPr bwMode="auto">
              <a:xfrm>
                <a:off x="1200" y="985"/>
                <a:ext cx="1075" cy="180"/>
              </a:xfrm>
              <a:prstGeom prst="rect">
                <a:avLst/>
              </a:prstGeom>
              <a:solidFill>
                <a:srgbClr val="FFFF00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FF00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0678" name="Rectangle 22"/>
              <p:cNvSpPr>
                <a:spLocks noChangeArrowheads="1"/>
              </p:cNvSpPr>
              <p:nvPr/>
            </p:nvSpPr>
            <p:spPr bwMode="auto">
              <a:xfrm>
                <a:off x="1200" y="804"/>
                <a:ext cx="1075" cy="181"/>
              </a:xfrm>
              <a:prstGeom prst="rect">
                <a:avLst/>
              </a:prstGeom>
              <a:solidFill>
                <a:srgbClr val="FFCC99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CC99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0679" name="Rectangle 23"/>
              <p:cNvSpPr>
                <a:spLocks noChangeArrowheads="1"/>
              </p:cNvSpPr>
              <p:nvPr/>
            </p:nvSpPr>
            <p:spPr bwMode="auto">
              <a:xfrm>
                <a:off x="1200" y="624"/>
                <a:ext cx="1075" cy="180"/>
              </a:xfrm>
              <a:prstGeom prst="rect">
                <a:avLst/>
              </a:prstGeom>
              <a:solidFill>
                <a:srgbClr val="FF0000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0000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11270" name="Group 24"/>
            <p:cNvGrpSpPr>
              <a:grpSpLocks/>
            </p:cNvGrpSpPr>
            <p:nvPr/>
          </p:nvGrpSpPr>
          <p:grpSpPr bwMode="auto">
            <a:xfrm>
              <a:off x="2496" y="400"/>
              <a:ext cx="2842" cy="212"/>
              <a:chOff x="2496" y="448"/>
              <a:chExt cx="2842" cy="212"/>
            </a:xfrm>
          </p:grpSpPr>
          <p:sp>
            <p:nvSpPr>
              <p:cNvPr id="70681" name="Line 25"/>
              <p:cNvSpPr>
                <a:spLocks noChangeShapeType="1"/>
              </p:cNvSpPr>
              <p:nvPr/>
            </p:nvSpPr>
            <p:spPr bwMode="auto">
              <a:xfrm flipH="1">
                <a:off x="2496" y="576"/>
                <a:ext cx="1392" cy="4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0682" name="Text Box 26"/>
              <p:cNvSpPr txBox="1">
                <a:spLocks noChangeArrowheads="1"/>
              </p:cNvSpPr>
              <p:nvPr/>
            </p:nvSpPr>
            <p:spPr bwMode="auto">
              <a:xfrm>
                <a:off x="4002" y="448"/>
                <a:ext cx="133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altLang="en-US" sz="1600" b="1">
                    <a:solidFill>
                      <a:srgbClr val="000099"/>
                    </a:solidFill>
                    <a:effectLst/>
                    <a:latin typeface="Arial" charset="0"/>
                  </a:rPr>
                  <a:t>CHILDREN IN CARE</a:t>
                </a:r>
                <a:endParaRPr lang="en-GB" altLang="en-US" sz="1600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  <p:grpSp>
          <p:nvGrpSpPr>
            <p:cNvPr id="11271" name="Group 27"/>
            <p:cNvGrpSpPr>
              <a:grpSpLocks/>
            </p:cNvGrpSpPr>
            <p:nvPr/>
          </p:nvGrpSpPr>
          <p:grpSpPr bwMode="auto">
            <a:xfrm>
              <a:off x="2496" y="784"/>
              <a:ext cx="2817" cy="213"/>
              <a:chOff x="2496" y="784"/>
              <a:chExt cx="2817" cy="213"/>
            </a:xfrm>
          </p:grpSpPr>
          <p:sp>
            <p:nvSpPr>
              <p:cNvPr id="70684" name="Line 28"/>
              <p:cNvSpPr>
                <a:spLocks noChangeShapeType="1"/>
              </p:cNvSpPr>
              <p:nvPr/>
            </p:nvSpPr>
            <p:spPr bwMode="auto">
              <a:xfrm flipH="1" flipV="1">
                <a:off x="2496" y="816"/>
                <a:ext cx="1344" cy="4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0685" name="Text Box 29"/>
              <p:cNvSpPr txBox="1">
                <a:spLocks noChangeArrowheads="1"/>
              </p:cNvSpPr>
              <p:nvPr/>
            </p:nvSpPr>
            <p:spPr bwMode="auto">
              <a:xfrm>
                <a:off x="3554" y="784"/>
                <a:ext cx="1759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altLang="en-US" sz="1600" b="1" dirty="0">
                    <a:solidFill>
                      <a:srgbClr val="000099"/>
                    </a:solidFill>
                    <a:effectLst/>
                    <a:latin typeface="Arial" charset="0"/>
                  </a:rPr>
                  <a:t>CHILDREN WITH AN EHCP</a:t>
                </a:r>
                <a:endParaRPr lang="en-GB" altLang="en-US" sz="1600" dirty="0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  <p:grpSp>
          <p:nvGrpSpPr>
            <p:cNvPr id="11272" name="Group 30"/>
            <p:cNvGrpSpPr>
              <a:grpSpLocks/>
            </p:cNvGrpSpPr>
            <p:nvPr/>
          </p:nvGrpSpPr>
          <p:grpSpPr bwMode="auto">
            <a:xfrm>
              <a:off x="2448" y="1104"/>
              <a:ext cx="2366" cy="327"/>
              <a:chOff x="2448" y="1104"/>
              <a:chExt cx="2366" cy="327"/>
            </a:xfrm>
          </p:grpSpPr>
          <p:sp>
            <p:nvSpPr>
              <p:cNvPr id="70687" name="Line 31"/>
              <p:cNvSpPr>
                <a:spLocks noChangeShapeType="1"/>
              </p:cNvSpPr>
              <p:nvPr/>
            </p:nvSpPr>
            <p:spPr bwMode="auto">
              <a:xfrm flipH="1" flipV="1">
                <a:off x="2448" y="1104"/>
                <a:ext cx="1488" cy="19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0688" name="Text Box 32"/>
              <p:cNvSpPr txBox="1">
                <a:spLocks noChangeArrowheads="1"/>
              </p:cNvSpPr>
              <p:nvPr/>
            </p:nvSpPr>
            <p:spPr bwMode="auto">
              <a:xfrm>
                <a:off x="4054" y="1200"/>
                <a:ext cx="76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altLang="en-US" sz="1600" b="1">
                    <a:solidFill>
                      <a:srgbClr val="000099"/>
                    </a:solidFill>
                    <a:effectLst/>
                    <a:latin typeface="Arial" charset="0"/>
                  </a:rPr>
                  <a:t>SIBLINGS</a:t>
                </a:r>
                <a:r>
                  <a:rPr lang="en-GB" altLang="en-US" sz="1800" b="1">
                    <a:effectLst/>
                    <a:latin typeface="Arial" charset="0"/>
                  </a:rPr>
                  <a:t> </a:t>
                </a:r>
                <a:endParaRPr lang="en-GB" alt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  <p:grpSp>
          <p:nvGrpSpPr>
            <p:cNvPr id="11273" name="Group 33"/>
            <p:cNvGrpSpPr>
              <a:grpSpLocks/>
            </p:cNvGrpSpPr>
            <p:nvPr/>
          </p:nvGrpSpPr>
          <p:grpSpPr bwMode="auto">
            <a:xfrm>
              <a:off x="2448" y="2416"/>
              <a:ext cx="2716" cy="212"/>
              <a:chOff x="2448" y="2416"/>
              <a:chExt cx="2716" cy="212"/>
            </a:xfrm>
          </p:grpSpPr>
          <p:sp>
            <p:nvSpPr>
              <p:cNvPr id="70690" name="Line 34"/>
              <p:cNvSpPr>
                <a:spLocks noChangeShapeType="1"/>
              </p:cNvSpPr>
              <p:nvPr/>
            </p:nvSpPr>
            <p:spPr bwMode="auto">
              <a:xfrm flipH="1" flipV="1">
                <a:off x="2448" y="2592"/>
                <a:ext cx="9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0691" name="Text Box 35"/>
              <p:cNvSpPr txBox="1">
                <a:spLocks noChangeArrowheads="1"/>
              </p:cNvSpPr>
              <p:nvPr/>
            </p:nvSpPr>
            <p:spPr bwMode="auto">
              <a:xfrm>
                <a:off x="3727" y="2416"/>
                <a:ext cx="143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altLang="en-US" sz="1600" b="1">
                    <a:solidFill>
                      <a:srgbClr val="000099"/>
                    </a:solidFill>
                    <a:effectLst/>
                    <a:latin typeface="Arial" charset="0"/>
                  </a:rPr>
                  <a:t>ADMISSION NUMBER</a:t>
                </a:r>
                <a:endParaRPr lang="en-GB" altLang="en-US" sz="1600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  <p:grpSp>
          <p:nvGrpSpPr>
            <p:cNvPr id="11274" name="Group 36"/>
            <p:cNvGrpSpPr>
              <a:grpSpLocks/>
            </p:cNvGrpSpPr>
            <p:nvPr/>
          </p:nvGrpSpPr>
          <p:grpSpPr bwMode="auto">
            <a:xfrm>
              <a:off x="2448" y="3087"/>
              <a:ext cx="2561" cy="366"/>
              <a:chOff x="2448" y="3087"/>
              <a:chExt cx="2561" cy="366"/>
            </a:xfrm>
          </p:grpSpPr>
          <p:sp>
            <p:nvSpPr>
              <p:cNvPr id="70693" name="Line 37"/>
              <p:cNvSpPr>
                <a:spLocks noChangeShapeType="1"/>
              </p:cNvSpPr>
              <p:nvPr/>
            </p:nvSpPr>
            <p:spPr bwMode="auto">
              <a:xfrm flipH="1" flipV="1">
                <a:off x="2448" y="3168"/>
                <a:ext cx="545" cy="1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0694" name="Text Box 38"/>
              <p:cNvSpPr txBox="1">
                <a:spLocks noChangeArrowheads="1"/>
              </p:cNvSpPr>
              <p:nvPr/>
            </p:nvSpPr>
            <p:spPr bwMode="auto">
              <a:xfrm>
                <a:off x="3179" y="3087"/>
                <a:ext cx="1830" cy="3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altLang="en-US" sz="1600" b="1">
                    <a:solidFill>
                      <a:srgbClr val="000099"/>
                    </a:solidFill>
                    <a:effectLst/>
                    <a:latin typeface="Arial" charset="0"/>
                  </a:rPr>
                  <a:t>PUPILS WHO WILL NOT BE </a:t>
                </a:r>
              </a:p>
              <a:p>
                <a:pPr>
                  <a:defRPr/>
                </a:pPr>
                <a:r>
                  <a:rPr lang="en-GB" altLang="en-US" sz="1600" b="1">
                    <a:solidFill>
                      <a:srgbClr val="000099"/>
                    </a:solidFill>
                    <a:effectLst/>
                    <a:latin typeface="Arial" charset="0"/>
                  </a:rPr>
                  <a:t>OFFERED PLACES</a:t>
                </a:r>
                <a:endParaRPr lang="en-GB" altLang="en-US" sz="1600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  <p:grpSp>
          <p:nvGrpSpPr>
            <p:cNvPr id="11275" name="Group 39"/>
            <p:cNvGrpSpPr>
              <a:grpSpLocks/>
            </p:cNvGrpSpPr>
            <p:nvPr/>
          </p:nvGrpSpPr>
          <p:grpSpPr bwMode="auto">
            <a:xfrm>
              <a:off x="341" y="525"/>
              <a:ext cx="620" cy="3312"/>
              <a:chOff x="483" y="571"/>
              <a:chExt cx="621" cy="3312"/>
            </a:xfrm>
          </p:grpSpPr>
          <p:sp>
            <p:nvSpPr>
              <p:cNvPr id="70696" name="AutoShape 40"/>
              <p:cNvSpPr>
                <a:spLocks/>
              </p:cNvSpPr>
              <p:nvPr/>
            </p:nvSpPr>
            <p:spPr bwMode="auto">
              <a:xfrm>
                <a:off x="816" y="624"/>
                <a:ext cx="288" cy="2976"/>
              </a:xfrm>
              <a:prstGeom prst="leftBrace">
                <a:avLst>
                  <a:gd name="adj1" fmla="val 86111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0697" name="Text Box 41"/>
              <p:cNvSpPr txBox="1">
                <a:spLocks noChangeArrowheads="1"/>
              </p:cNvSpPr>
              <p:nvPr/>
            </p:nvSpPr>
            <p:spPr bwMode="auto">
              <a:xfrm rot="-5353195">
                <a:off x="-1067" y="2121"/>
                <a:ext cx="331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altLang="en-US" sz="1600" b="1">
                    <a:solidFill>
                      <a:srgbClr val="000099"/>
                    </a:solidFill>
                    <a:effectLst/>
                    <a:latin typeface="Arial" charset="0"/>
                  </a:rPr>
                  <a:t>ALL PREFERENCES</a:t>
                </a:r>
                <a:endParaRPr lang="en-GB" altLang="en-US" sz="1600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</p:grpSp>
      <p:sp>
        <p:nvSpPr>
          <p:cNvPr id="11267" name="Text Box 42"/>
          <p:cNvSpPr txBox="1">
            <a:spLocks noChangeArrowheads="1"/>
          </p:cNvSpPr>
          <p:nvPr/>
        </p:nvSpPr>
        <p:spPr bwMode="auto">
          <a:xfrm>
            <a:off x="971550" y="404813"/>
            <a:ext cx="6985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kumimoji="1"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kumimoji="0" lang="en-GB" altLang="en-US" sz="1600" b="1">
                <a:effectLst/>
                <a:latin typeface="Arial" charset="0"/>
              </a:rPr>
              <a:t>THE ADMISSION NUMBER IS APPLIED TO DETERMINE WHO IS OFFERED A PLACE</a:t>
            </a:r>
          </a:p>
        </p:txBody>
      </p:sp>
    </p:spTree>
  </p:cSld>
  <p:clrMapOvr>
    <a:masterClrMapping/>
  </p:clrMapOvr>
  <p:transition>
    <p:randomBar dir="vert"/>
  </p:transition>
</p:sld>
</file>

<file path=ppt/theme/theme1.xml><?xml version="1.0" encoding="utf-8"?>
<a:theme xmlns:a="http://schemas.openxmlformats.org/drawingml/2006/main" name="SERENE">
  <a:themeElements>
    <a:clrScheme name="SERENE.POT 4">
      <a:dk1>
        <a:srgbClr val="333333"/>
      </a:dk1>
      <a:lt1>
        <a:srgbClr val="0066FF"/>
      </a:lt1>
      <a:dk2>
        <a:srgbClr val="004C2B"/>
      </a:dk2>
      <a:lt2>
        <a:srgbClr val="578963"/>
      </a:lt2>
      <a:accent1>
        <a:srgbClr val="FFCCCC"/>
      </a:accent1>
      <a:accent2>
        <a:srgbClr val="B3E1B3"/>
      </a:accent2>
      <a:accent3>
        <a:srgbClr val="AAB8FF"/>
      </a:accent3>
      <a:accent4>
        <a:srgbClr val="2A2A2A"/>
      </a:accent4>
      <a:accent5>
        <a:srgbClr val="FFE2E2"/>
      </a:accent5>
      <a:accent6>
        <a:srgbClr val="A2CCA2"/>
      </a:accent6>
      <a:hlink>
        <a:srgbClr val="060B0E"/>
      </a:hlink>
      <a:folHlink>
        <a:srgbClr val="0A060A"/>
      </a:folHlink>
    </a:clrScheme>
    <a:fontScheme name="SEREN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SERENE.POT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ENE.POT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ENE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ENE.POT 4">
        <a:dk1>
          <a:srgbClr val="333333"/>
        </a:dk1>
        <a:lt1>
          <a:srgbClr val="0066FF"/>
        </a:lt1>
        <a:dk2>
          <a:srgbClr val="004C2B"/>
        </a:dk2>
        <a:lt2>
          <a:srgbClr val="578963"/>
        </a:lt2>
        <a:accent1>
          <a:srgbClr val="FFCCCC"/>
        </a:accent1>
        <a:accent2>
          <a:srgbClr val="B3E1B3"/>
        </a:accent2>
        <a:accent3>
          <a:srgbClr val="AAB8FF"/>
        </a:accent3>
        <a:accent4>
          <a:srgbClr val="2A2A2A"/>
        </a:accent4>
        <a:accent5>
          <a:srgbClr val="FFE2E2"/>
        </a:accent5>
        <a:accent6>
          <a:srgbClr val="A2CCA2"/>
        </a:accent6>
        <a:hlink>
          <a:srgbClr val="060B0E"/>
        </a:hlink>
        <a:folHlink>
          <a:srgbClr val="0A06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Designs\SERENE.POT</Template>
  <TotalTime>4684</TotalTime>
  <Words>916</Words>
  <Application>Microsoft Office PowerPoint</Application>
  <PresentationFormat>On-screen Show (4:3)</PresentationFormat>
  <Paragraphs>98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Black</vt:lpstr>
      <vt:lpstr>Monotype Sorts</vt:lpstr>
      <vt:lpstr>Times New Roman</vt:lpstr>
      <vt:lpstr>SERENE</vt:lpstr>
      <vt:lpstr>PowerPoint Presentation</vt:lpstr>
      <vt:lpstr>PowerPoint Presentation</vt:lpstr>
      <vt:lpstr>Non-Catholic 11+ assessments * </vt:lpstr>
      <vt:lpstr>11+ assessments and applying for a place</vt:lpstr>
      <vt:lpstr>Applying on-line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For more information</vt:lpstr>
    </vt:vector>
  </TitlesOfParts>
  <Company>Wirral Borough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petestel</dc:creator>
  <cp:lastModifiedBy>Gibbs, Sally</cp:lastModifiedBy>
  <cp:revision>222</cp:revision>
  <cp:lastPrinted>2007-08-14T12:24:25Z</cp:lastPrinted>
  <dcterms:created xsi:type="dcterms:W3CDTF">2003-01-06T15:00:39Z</dcterms:created>
  <dcterms:modified xsi:type="dcterms:W3CDTF">2025-04-30T12:33:29Z</dcterms:modified>
</cp:coreProperties>
</file>